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7" r:id="rId3"/>
    <p:sldId id="278" r:id="rId4"/>
    <p:sldId id="260" r:id="rId5"/>
    <p:sldId id="281" r:id="rId6"/>
    <p:sldId id="282" r:id="rId7"/>
    <p:sldId id="283" r:id="rId8"/>
    <p:sldId id="285" r:id="rId9"/>
    <p:sldId id="288" r:id="rId10"/>
    <p:sldId id="291" r:id="rId11"/>
    <p:sldId id="290" r:id="rId12"/>
    <p:sldId id="284" r:id="rId13"/>
    <p:sldId id="263" r:id="rId14"/>
    <p:sldId id="266" r:id="rId15"/>
    <p:sldId id="271" r:id="rId16"/>
    <p:sldId id="272" r:id="rId17"/>
    <p:sldId id="292" r:id="rId18"/>
    <p:sldId id="276"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高橋 秀顕" initials="高橋" lastIdx="1" clrIdx="0">
    <p:extLst>
      <p:ext uri="{19B8F6BF-5375-455C-9EA6-DF929625EA0E}">
        <p15:presenceInfo xmlns:p15="http://schemas.microsoft.com/office/powerpoint/2012/main" userId="28528239abc8fb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80000"/>
    <a:srgbClr val="4472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67" autoAdjust="0"/>
    <p:restoredTop sz="94660"/>
  </p:normalViewPr>
  <p:slideViewPr>
    <p:cSldViewPr snapToGrid="0">
      <p:cViewPr varScale="1">
        <p:scale>
          <a:sx n="162" d="100"/>
          <a:sy n="162" d="100"/>
        </p:scale>
        <p:origin x="88"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ADECF-B4EF-4ADF-9EC4-944832D69EAF}" type="datetimeFigureOut">
              <a:rPr kumimoji="1" lang="ja-JP" altLang="en-US" smtClean="0"/>
              <a:t>2019/9/1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2D235-980B-40E9-8D2A-DB9D7701A036}" type="slidenum">
              <a:rPr kumimoji="1" lang="ja-JP" altLang="en-US" smtClean="0"/>
              <a:t>‹#›</a:t>
            </a:fld>
            <a:endParaRPr kumimoji="1" lang="ja-JP" altLang="en-US"/>
          </a:p>
        </p:txBody>
      </p:sp>
    </p:spTree>
    <p:extLst>
      <p:ext uri="{BB962C8B-B14F-4D97-AF65-F5344CB8AC3E}">
        <p14:creationId xmlns:p14="http://schemas.microsoft.com/office/powerpoint/2010/main" val="318916145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948651-21A0-4E78-B5D5-68546D65C6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C97D563-AA54-42B6-977D-4F640CC7C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8ECAB4D-EF0E-41BD-AFC6-F38AB5616BD2}"/>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12C6B1E5-C3F4-41FD-8533-22F7CDB06A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7DB3DEB-9267-4C58-92CD-71E9126945FE}"/>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3083295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7D752-4F82-4EF9-9FF3-2A211F29E37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BAC8DF0-8FBB-438A-9F30-A6E185FEE84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F4AD5E1-A0DD-451B-BE5C-FCBCFB4447B0}"/>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A2A0599A-FF89-4BD4-8EA0-619EF51B4A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DD8251-3653-49FC-9638-358F5B9C39D4}"/>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3580221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B91D5F9-8EEF-4EBE-84D4-EF5E6919D80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2E838FD-25B5-4A13-BB3B-2DD7D10CBF9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F3344C8-09EB-4A76-86CF-B5F90E8BCD8C}"/>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738210E2-406B-4352-B390-D39B6045195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1C4CD3-1738-45A0-8F67-1DC5E4B00F25}"/>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268196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3AA562-60C1-4901-91D3-3B7EB447011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562466-0115-4EB1-AF39-5629FA14B1E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1FF98AE-4EF9-4296-B67A-253E1CBD00C0}"/>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1C2173C2-BB61-4FBF-A455-4B8C07F1BBC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DC25C9-2AF2-43C9-B614-B9C4A2E9074F}"/>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9493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84BF1-B3FF-4CAD-9476-F7A4D50B919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86D8693-B6B3-4C47-A5D6-CF9BD9D8D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93CF869-6D76-4BBA-9380-6493FD515233}"/>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EA5D9C22-841C-4D81-96EA-27F20BF1562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2584E6-D06A-4EB0-96EB-EC073F9068B1}"/>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2195879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0A247C-D2E4-4C7C-9F75-D8221386A96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32C32B-B79E-4578-9385-465D12A8E91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7096849-FE6B-4076-B253-0F871A812AA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768CBB5-885C-42F6-B00F-E716FB367F4F}"/>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6" name="フッター プレースホルダー 5">
            <a:extLst>
              <a:ext uri="{FF2B5EF4-FFF2-40B4-BE49-F238E27FC236}">
                <a16:creationId xmlns:a16="http://schemas.microsoft.com/office/drawing/2014/main" id="{6F21F45B-642A-4DB2-8259-9B720C2D112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DC0ADB5-18F2-430D-AB37-C7CF305FAA28}"/>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214745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80522C-BAD8-4571-9228-DDB9017C340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E9D6F8-21CB-4135-86F7-221616D8A6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4DD5AF6-2E1F-4944-A6F1-5DDCB37CB61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B716FBD-41EE-488F-92DF-398ED00A45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698140F-8302-4595-914B-20101DB6B8F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9C5855C-E572-425F-AE68-77AE9DB8B1C4}"/>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8" name="フッター プレースホルダー 7">
            <a:extLst>
              <a:ext uri="{FF2B5EF4-FFF2-40B4-BE49-F238E27FC236}">
                <a16:creationId xmlns:a16="http://schemas.microsoft.com/office/drawing/2014/main" id="{17663DDC-2721-42A7-B4B3-53E670FC9B3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FB0B907-D3A9-40D7-9963-EF0ABB0E0233}"/>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4279164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74C662-9F90-42BB-9962-2C6954A28A8B}"/>
              </a:ext>
            </a:extLst>
          </p:cNvPr>
          <p:cNvSpPr>
            <a:spLocks noGrp="1"/>
          </p:cNvSpPr>
          <p:nvPr>
            <p:ph type="title"/>
          </p:nvPr>
        </p:nvSpPr>
        <p:spPr>
          <a:xfrm>
            <a:off x="246529" y="167902"/>
            <a:ext cx="10515600" cy="1325563"/>
          </a:xfrm>
        </p:spPr>
        <p:txBody>
          <a:bodyPr/>
          <a:lstStyle>
            <a:lvl1pPr>
              <a:defRPr baseline="0"/>
            </a:lvl1pPr>
          </a:lstStyle>
          <a:p>
            <a:r>
              <a:rPr kumimoji="1" lang="ja-JP" altLang="en-US" dirty="0"/>
              <a:t>マスター タイトルの書式設定</a:t>
            </a:r>
          </a:p>
        </p:txBody>
      </p:sp>
    </p:spTree>
    <p:extLst>
      <p:ext uri="{BB962C8B-B14F-4D97-AF65-F5344CB8AC3E}">
        <p14:creationId xmlns:p14="http://schemas.microsoft.com/office/powerpoint/2010/main" val="420932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4C6006-2B61-49FA-82D9-7FDAD4434DAF}"/>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3" name="フッター プレースホルダー 2">
            <a:extLst>
              <a:ext uri="{FF2B5EF4-FFF2-40B4-BE49-F238E27FC236}">
                <a16:creationId xmlns:a16="http://schemas.microsoft.com/office/drawing/2014/main" id="{7EC053A7-5045-44C3-97FC-49BD7F7712E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70D9C8D-5B00-47B1-A854-6E562B4C8AA3}"/>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427537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47EAC8-82A2-40CA-92A5-AFFF98305A3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E85F34-A314-4033-B607-B209EFE7DD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44E0FDA-C23E-44BF-A10C-7DAD5909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2AC6A39-C4D6-4556-8555-70D5DE9E29B5}"/>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6" name="フッター プレースホルダー 5">
            <a:extLst>
              <a:ext uri="{FF2B5EF4-FFF2-40B4-BE49-F238E27FC236}">
                <a16:creationId xmlns:a16="http://schemas.microsoft.com/office/drawing/2014/main" id="{DD411ACE-2C61-4535-9659-E49E34D183C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D25CE0A-F22A-4FBB-AE06-6028CD4393AC}"/>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297157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25904-AEB4-4EDB-9EC7-7AD883CC5E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7BD6912-A146-437D-B5C6-24F156AB00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B4D06A7-6B29-4B71-91B5-6F99A5FD6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ED0FFF5-27DE-4B9C-BDAA-68CD559CCB27}"/>
              </a:ext>
            </a:extLst>
          </p:cNvPr>
          <p:cNvSpPr>
            <a:spLocks noGrp="1"/>
          </p:cNvSpPr>
          <p:nvPr>
            <p:ph type="dt" sz="half" idx="10"/>
          </p:nvPr>
        </p:nvSpPr>
        <p:spPr/>
        <p:txBody>
          <a:bodyPr/>
          <a:lstStyle/>
          <a:p>
            <a:fld id="{D6DEA722-1E3B-4126-8FD3-285EBF1344B9}" type="datetimeFigureOut">
              <a:rPr kumimoji="1" lang="ja-JP" altLang="en-US" smtClean="0"/>
              <a:t>2019/9/1</a:t>
            </a:fld>
            <a:endParaRPr kumimoji="1" lang="ja-JP" altLang="en-US"/>
          </a:p>
        </p:txBody>
      </p:sp>
      <p:sp>
        <p:nvSpPr>
          <p:cNvPr id="6" name="フッター プレースホルダー 5">
            <a:extLst>
              <a:ext uri="{FF2B5EF4-FFF2-40B4-BE49-F238E27FC236}">
                <a16:creationId xmlns:a16="http://schemas.microsoft.com/office/drawing/2014/main" id="{3BC5BB9A-863B-4962-96C3-7D3FD57007F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D2541E3-14C8-4357-BF09-00CFCDA2897A}"/>
              </a:ext>
            </a:extLst>
          </p:cNvPr>
          <p:cNvSpPr>
            <a:spLocks noGrp="1"/>
          </p:cNvSpPr>
          <p:nvPr>
            <p:ph type="sldNum" sz="quarter" idx="12"/>
          </p:nvPr>
        </p:nvSpPr>
        <p:spPr/>
        <p:txBody>
          <a:body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366392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5553C25-288A-46A2-91C1-ACA99548BA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5752BE-4A07-4E83-86F0-F694AB65E6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54DB830-8F25-45A2-88AC-01BD119934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DEA722-1E3B-4126-8FD3-285EBF1344B9}"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09DDF3A6-6766-4BA8-8345-2591AB9A1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295BCDC-1972-401F-9344-14D76857FA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047E45-753B-4FEE-919E-35E6166CB680}" type="slidenum">
              <a:rPr kumimoji="1" lang="ja-JP" altLang="en-US" smtClean="0"/>
              <a:t>‹#›</a:t>
            </a:fld>
            <a:endParaRPr kumimoji="1" lang="ja-JP" altLang="en-US"/>
          </a:p>
        </p:txBody>
      </p:sp>
    </p:spTree>
    <p:extLst>
      <p:ext uri="{BB962C8B-B14F-4D97-AF65-F5344CB8AC3E}">
        <p14:creationId xmlns:p14="http://schemas.microsoft.com/office/powerpoint/2010/main" val="1544437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j-parc.jp/researcher/MatLife/ja/publication/files/MLF_brochure_2016.pdf"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kek.jp/ja/Facility/IMSS/MLF/MUSE/D1AndD2/"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61B79F-5201-4E2F-9537-7DE8D5AB2870}"/>
              </a:ext>
            </a:extLst>
          </p:cNvPr>
          <p:cNvSpPr>
            <a:spLocks noGrp="1"/>
          </p:cNvSpPr>
          <p:nvPr>
            <p:ph type="ctrTitle"/>
          </p:nvPr>
        </p:nvSpPr>
        <p:spPr>
          <a:xfrm>
            <a:off x="907859" y="1942264"/>
            <a:ext cx="10376282" cy="1530885"/>
          </a:xfrm>
        </p:spPr>
        <p:txBody>
          <a:bodyPr>
            <a:normAutofit/>
          </a:bodyPr>
          <a:lstStyle/>
          <a:p>
            <a:r>
              <a:rPr lang="ja-JP" altLang="en-US" sz="4000" dirty="0">
                <a:latin typeface="游ゴシック Medium" panose="020B0500000000000000" pitchFamily="50" charset="-128"/>
                <a:ea typeface="游ゴシック Medium" panose="020B0500000000000000" pitchFamily="50" charset="-128"/>
              </a:rPr>
              <a:t>散逸系の量子階層方程式を用いた</a:t>
            </a:r>
            <a:br>
              <a:rPr lang="en-US" altLang="ja-JP" sz="4000" dirty="0">
                <a:latin typeface="游ゴシック Medium" panose="020B0500000000000000" pitchFamily="50" charset="-128"/>
                <a:ea typeface="游ゴシック Medium" panose="020B0500000000000000" pitchFamily="50" charset="-128"/>
              </a:rPr>
            </a:br>
            <a:r>
              <a:rPr lang="en-US" altLang="ja-JP" sz="4000" dirty="0">
                <a:latin typeface="游ゴシック Medium" panose="020B0500000000000000" pitchFamily="50" charset="-128"/>
                <a:ea typeface="游ゴシック Medium" panose="020B0500000000000000" pitchFamily="50" charset="-128"/>
              </a:rPr>
              <a:t>µSR</a:t>
            </a:r>
            <a:r>
              <a:rPr lang="ja-JP" altLang="en-US" sz="4000" dirty="0">
                <a:latin typeface="游ゴシック Medium" panose="020B0500000000000000" pitchFamily="50" charset="-128"/>
                <a:ea typeface="游ゴシック Medium" panose="020B0500000000000000" pitchFamily="50" charset="-128"/>
              </a:rPr>
              <a:t>のスペクトルのシミュレーションと解析</a:t>
            </a:r>
            <a:endParaRPr kumimoji="1" lang="ja-JP" altLang="en-US" sz="4000" dirty="0">
              <a:latin typeface="游ゴシック Medium" panose="020B0500000000000000" pitchFamily="50" charset="-128"/>
              <a:ea typeface="游ゴシック Medium" panose="020B0500000000000000" pitchFamily="50" charset="-128"/>
            </a:endParaRPr>
          </a:p>
        </p:txBody>
      </p:sp>
      <p:sp>
        <p:nvSpPr>
          <p:cNvPr id="3" name="字幕 2">
            <a:extLst>
              <a:ext uri="{FF2B5EF4-FFF2-40B4-BE49-F238E27FC236}">
                <a16:creationId xmlns:a16="http://schemas.microsoft.com/office/drawing/2014/main" id="{0727820A-3115-4D15-B871-638C3A90B2E6}"/>
              </a:ext>
            </a:extLst>
          </p:cNvPr>
          <p:cNvSpPr>
            <a:spLocks noGrp="1"/>
          </p:cNvSpPr>
          <p:nvPr>
            <p:ph type="subTitle" idx="1"/>
          </p:nvPr>
        </p:nvSpPr>
        <p:spPr>
          <a:xfrm>
            <a:off x="1524000" y="4558610"/>
            <a:ext cx="9144000" cy="1655762"/>
          </a:xfrm>
        </p:spPr>
        <p:txBody>
          <a:bodyPr>
            <a:normAutofit/>
          </a:bodyPr>
          <a:lstStyle/>
          <a:p>
            <a:r>
              <a:rPr lang="en-US" altLang="ja-JP" sz="2800" dirty="0">
                <a:latin typeface="游ゴシック Medium" panose="020B0500000000000000" pitchFamily="50" charset="-128"/>
                <a:ea typeface="游ゴシック Medium" panose="020B0500000000000000" pitchFamily="50" charset="-128"/>
              </a:rPr>
              <a:t>M</a:t>
            </a:r>
            <a:r>
              <a:rPr lang="ja-JP" altLang="en-US" sz="2800" dirty="0">
                <a:latin typeface="游ゴシック Medium" panose="020B0500000000000000" pitchFamily="50" charset="-128"/>
                <a:ea typeface="游ゴシック Medium" panose="020B0500000000000000" pitchFamily="50" charset="-128"/>
              </a:rPr>
              <a:t>２</a:t>
            </a:r>
            <a:r>
              <a:rPr kumimoji="1" lang="en-US" altLang="ja-JP" sz="2800" dirty="0">
                <a:latin typeface="游ゴシック Medium" panose="020B0500000000000000" pitchFamily="50" charset="-128"/>
                <a:ea typeface="游ゴシック Medium" panose="020B0500000000000000" pitchFamily="50" charset="-128"/>
              </a:rPr>
              <a:t> </a:t>
            </a:r>
            <a:r>
              <a:rPr kumimoji="1" lang="ja-JP" altLang="en-US" sz="2800" dirty="0">
                <a:latin typeface="游ゴシック Medium" panose="020B0500000000000000" pitchFamily="50" charset="-128"/>
                <a:ea typeface="游ゴシック Medium" panose="020B0500000000000000" pitchFamily="50" charset="-128"/>
              </a:rPr>
              <a:t>髙橋秀顕</a:t>
            </a:r>
          </a:p>
        </p:txBody>
      </p:sp>
    </p:spTree>
    <p:extLst>
      <p:ext uri="{BB962C8B-B14F-4D97-AF65-F5344CB8AC3E}">
        <p14:creationId xmlns:p14="http://schemas.microsoft.com/office/powerpoint/2010/main" val="1529093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1BC76-4F0D-4775-AF64-360F4F99C43A}"/>
              </a:ext>
            </a:extLst>
          </p:cNvPr>
          <p:cNvSpPr>
            <a:spLocks noGrp="1"/>
          </p:cNvSpPr>
          <p:nvPr>
            <p:ph type="title"/>
          </p:nvPr>
        </p:nvSpPr>
        <p:spPr/>
        <p:txBody>
          <a:bodyPr>
            <a:normAutofit/>
          </a:bodyPr>
          <a:lstStyle/>
          <a:p>
            <a:r>
              <a:rPr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磁性と縦緩和関数</a:t>
            </a:r>
            <a:endParaRPr kumimoji="1" lang="ja-JP" altLang="en-US" sz="3600" dirty="0">
              <a:solidFill>
                <a:srgbClr val="FF0000"/>
              </a:solidFill>
            </a:endParaRPr>
          </a:p>
        </p:txBody>
      </p:sp>
      <p:sp>
        <p:nvSpPr>
          <p:cNvPr id="3" name="コンテンツ プレースホルダー 2">
            <a:extLst>
              <a:ext uri="{FF2B5EF4-FFF2-40B4-BE49-F238E27FC236}">
                <a16:creationId xmlns:a16="http://schemas.microsoft.com/office/drawing/2014/main" id="{F4240415-2B99-4AED-9C16-EDF5AB3361BC}"/>
              </a:ext>
            </a:extLst>
          </p:cNvPr>
          <p:cNvSpPr>
            <a:spLocks noGrp="1"/>
          </p:cNvSpPr>
          <p:nvPr>
            <p:ph idx="1"/>
          </p:nvPr>
        </p:nvSpPr>
        <p:spPr>
          <a:xfrm>
            <a:off x="838200" y="1690688"/>
            <a:ext cx="10515600" cy="4486275"/>
          </a:xfrm>
        </p:spPr>
        <p:txBody>
          <a:bodyPr>
            <a:normAutofit/>
          </a:bodyPr>
          <a:lstStyle/>
          <a:p>
            <a:r>
              <a:rPr kumimoji="1" lang="ja-JP" altLang="en-US" sz="2000" dirty="0"/>
              <a:t>磁性体の場合（強磁性体など）</a:t>
            </a:r>
            <a:br>
              <a:rPr kumimoji="1" lang="en-US" altLang="ja-JP" sz="2000" dirty="0"/>
            </a:br>
            <a:r>
              <a:rPr kumimoji="1" lang="ja-JP" altLang="en-US" sz="1800" dirty="0"/>
              <a:t>磁性状態によって緩和関数の振る舞いが変化する</a:t>
            </a:r>
            <a:br>
              <a:rPr kumimoji="1" lang="en-US" altLang="ja-JP" sz="1800" dirty="0"/>
            </a:br>
            <a:br>
              <a:rPr kumimoji="1" lang="en-US" altLang="ja-JP" sz="1800" dirty="0"/>
            </a:br>
            <a:r>
              <a:rPr kumimoji="1" lang="en-US" altLang="ja-JP" sz="1400" dirty="0"/>
              <a:t>a) </a:t>
            </a:r>
            <a:r>
              <a:rPr kumimoji="1" lang="ja-JP" altLang="en-US" sz="1400" dirty="0"/>
              <a:t>磁気秩序のある場合（強磁性状態など）　　　　　　　</a:t>
            </a:r>
            <a:r>
              <a:rPr lang="en-US" altLang="ja-JP" sz="1400" dirty="0"/>
              <a:t>c) </a:t>
            </a:r>
            <a:r>
              <a:rPr lang="ja-JP" altLang="en-US" sz="1400" dirty="0"/>
              <a:t>電子スピンが揺らいでいる場合（常磁性状態）</a:t>
            </a:r>
            <a:br>
              <a:rPr kumimoji="1" lang="en-US" altLang="ja-JP" sz="1400" dirty="0"/>
            </a:br>
            <a:br>
              <a:rPr kumimoji="1" lang="en-US" altLang="ja-JP" sz="1800" dirty="0"/>
            </a:br>
            <a:br>
              <a:rPr kumimoji="1" lang="en-US" altLang="ja-JP" sz="1800" dirty="0"/>
            </a:br>
            <a:br>
              <a:rPr kumimoji="1" lang="en-US" altLang="ja-JP" sz="1800" dirty="0"/>
            </a:br>
            <a:br>
              <a:rPr kumimoji="1" lang="en-US" altLang="ja-JP" sz="1800" dirty="0"/>
            </a:br>
            <a:br>
              <a:rPr kumimoji="1" lang="en-US" altLang="ja-JP" sz="1800" dirty="0"/>
            </a:br>
            <a:br>
              <a:rPr kumimoji="1" lang="en-US" altLang="ja-JP" sz="1800" dirty="0"/>
            </a:br>
            <a:br>
              <a:rPr kumimoji="1" lang="en-US" altLang="ja-JP" sz="1800" dirty="0"/>
            </a:br>
            <a:r>
              <a:rPr kumimoji="1" lang="en-US" altLang="ja-JP" sz="1400" dirty="0"/>
              <a:t>b) </a:t>
            </a:r>
            <a:r>
              <a:rPr kumimoji="1" lang="ja-JP" altLang="en-US" sz="1400" dirty="0"/>
              <a:t>磁気秩序の乱れた場合</a:t>
            </a:r>
          </a:p>
        </p:txBody>
      </p:sp>
      <p:pic>
        <p:nvPicPr>
          <p:cNvPr id="4" name="図 3">
            <a:extLst>
              <a:ext uri="{FF2B5EF4-FFF2-40B4-BE49-F238E27FC236}">
                <a16:creationId xmlns:a16="http://schemas.microsoft.com/office/drawing/2014/main" id="{A2D0D8A8-FAFA-413C-918E-1D3D71E5B6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3616" y="2889813"/>
            <a:ext cx="1299621" cy="1433946"/>
          </a:xfrm>
          <a:prstGeom prst="rect">
            <a:avLst/>
          </a:prstGeom>
        </p:spPr>
      </p:pic>
      <p:pic>
        <p:nvPicPr>
          <p:cNvPr id="5" name="図 4">
            <a:extLst>
              <a:ext uri="{FF2B5EF4-FFF2-40B4-BE49-F238E27FC236}">
                <a16:creationId xmlns:a16="http://schemas.microsoft.com/office/drawing/2014/main" id="{E3FBF6C0-3D15-4756-91ED-27F04BC412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617" y="4867860"/>
            <a:ext cx="1299620" cy="1440957"/>
          </a:xfrm>
          <a:prstGeom prst="rect">
            <a:avLst/>
          </a:prstGeom>
        </p:spPr>
      </p:pic>
      <p:pic>
        <p:nvPicPr>
          <p:cNvPr id="6" name="図 5">
            <a:extLst>
              <a:ext uri="{FF2B5EF4-FFF2-40B4-BE49-F238E27FC236}">
                <a16:creationId xmlns:a16="http://schemas.microsoft.com/office/drawing/2014/main" id="{B5C3E619-DA7A-4321-AA15-00AF9B0287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1016" y="2889813"/>
            <a:ext cx="1351508" cy="1433945"/>
          </a:xfrm>
          <a:prstGeom prst="rect">
            <a:avLst/>
          </a:prstGeom>
        </p:spPr>
      </p:pic>
      <p:pic>
        <p:nvPicPr>
          <p:cNvPr id="7" name="図 6">
            <a:extLst>
              <a:ext uri="{FF2B5EF4-FFF2-40B4-BE49-F238E27FC236}">
                <a16:creationId xmlns:a16="http://schemas.microsoft.com/office/drawing/2014/main" id="{A82E46A3-8461-4AB2-BD2B-745A9CCC0B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4521389"/>
            <a:ext cx="1656562" cy="1721451"/>
          </a:xfrm>
          <a:prstGeom prst="rect">
            <a:avLst/>
          </a:prstGeom>
        </p:spPr>
      </p:pic>
      <p:sp>
        <p:nvSpPr>
          <p:cNvPr id="9" name="テキスト ボックス 8">
            <a:extLst>
              <a:ext uri="{FF2B5EF4-FFF2-40B4-BE49-F238E27FC236}">
                <a16:creationId xmlns:a16="http://schemas.microsoft.com/office/drawing/2014/main" id="{52B6EFB9-CA28-49F4-B79B-B23E8F57C830}"/>
              </a:ext>
            </a:extLst>
          </p:cNvPr>
          <p:cNvSpPr txBox="1"/>
          <p:nvPr/>
        </p:nvSpPr>
        <p:spPr>
          <a:xfrm>
            <a:off x="5748448" y="6311900"/>
            <a:ext cx="3356644" cy="276999"/>
          </a:xfrm>
          <a:prstGeom prst="rect">
            <a:avLst/>
          </a:prstGeom>
          <a:noFill/>
        </p:spPr>
        <p:txBody>
          <a:bodyPr wrap="square" rtlCol="0">
            <a:spAutoFit/>
          </a:bodyPr>
          <a:lstStyle/>
          <a:p>
            <a:r>
              <a:rPr lang="en-US" altLang="ja-JP" sz="600" dirty="0"/>
              <a:t>T. </a:t>
            </a:r>
            <a:r>
              <a:rPr lang="en-US" altLang="ja-JP" sz="600" dirty="0" err="1"/>
              <a:t>Matsuzaki</a:t>
            </a:r>
            <a:r>
              <a:rPr lang="en-US" altLang="ja-JP" sz="600" dirty="0"/>
              <a:t>, K. Nishiyama, K. </a:t>
            </a:r>
            <a:r>
              <a:rPr lang="en-US" altLang="ja-JP" sz="600" dirty="0" err="1"/>
              <a:t>Nagamine</a:t>
            </a:r>
            <a:r>
              <a:rPr lang="en-US" altLang="ja-JP" sz="600" dirty="0"/>
              <a:t>, T. </a:t>
            </a:r>
            <a:r>
              <a:rPr lang="en-US" altLang="ja-JP" sz="600" dirty="0" err="1"/>
              <a:t>Yamazakie</a:t>
            </a:r>
            <a:r>
              <a:rPr lang="en-US" altLang="ja-JP" sz="600" dirty="0"/>
              <a:t>, M. </a:t>
            </a:r>
            <a:r>
              <a:rPr lang="en-US" altLang="ja-JP" sz="600" dirty="0" err="1"/>
              <a:t>Senba</a:t>
            </a:r>
            <a:r>
              <a:rPr lang="en-US" altLang="ja-JP" sz="600" dirty="0"/>
              <a:t>, </a:t>
            </a:r>
          </a:p>
          <a:p>
            <a:r>
              <a:rPr lang="en-US" altLang="ja-JP" sz="600" dirty="0"/>
              <a:t>J. M. Bailey, and J. H. Brewer, Phys. Lett. A 123, 91(1987)</a:t>
            </a:r>
            <a:endParaRPr kumimoji="1" lang="ja-JP" altLang="en-US" sz="600" dirty="0"/>
          </a:p>
        </p:txBody>
      </p:sp>
      <p:pic>
        <p:nvPicPr>
          <p:cNvPr id="10" name="図 9">
            <a:extLst>
              <a:ext uri="{FF2B5EF4-FFF2-40B4-BE49-F238E27FC236}">
                <a16:creationId xmlns:a16="http://schemas.microsoft.com/office/drawing/2014/main" id="{7258EDFF-35F8-4F56-875B-1F9EC8CDD1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3980" y="4953548"/>
            <a:ext cx="2587511" cy="434400"/>
          </a:xfrm>
          <a:prstGeom prst="rect">
            <a:avLst/>
          </a:prstGeom>
        </p:spPr>
      </p:pic>
      <p:pic>
        <p:nvPicPr>
          <p:cNvPr id="11" name="図 10">
            <a:extLst>
              <a:ext uri="{FF2B5EF4-FFF2-40B4-BE49-F238E27FC236}">
                <a16:creationId xmlns:a16="http://schemas.microsoft.com/office/drawing/2014/main" id="{F74194BC-8636-4884-BBB8-43B6C8926D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8822" y="5522885"/>
            <a:ext cx="2764978" cy="644788"/>
          </a:xfrm>
          <a:prstGeom prst="rect">
            <a:avLst/>
          </a:prstGeom>
        </p:spPr>
      </p:pic>
      <p:sp>
        <p:nvSpPr>
          <p:cNvPr id="12" name="テキスト ボックス 11">
            <a:extLst>
              <a:ext uri="{FF2B5EF4-FFF2-40B4-BE49-F238E27FC236}">
                <a16:creationId xmlns:a16="http://schemas.microsoft.com/office/drawing/2014/main" id="{6B609BB1-845F-4778-8A46-C8F05E0C051A}"/>
              </a:ext>
            </a:extLst>
          </p:cNvPr>
          <p:cNvSpPr txBox="1"/>
          <p:nvPr/>
        </p:nvSpPr>
        <p:spPr>
          <a:xfrm>
            <a:off x="1165371" y="6358066"/>
            <a:ext cx="3219276" cy="184666"/>
          </a:xfrm>
          <a:prstGeom prst="rect">
            <a:avLst/>
          </a:prstGeom>
          <a:noFill/>
        </p:spPr>
        <p:txBody>
          <a:bodyPr wrap="square" rtlCol="0">
            <a:spAutoFit/>
          </a:bodyPr>
          <a:lstStyle/>
          <a:p>
            <a:r>
              <a:rPr kumimoji="1" lang="ja-JP" altLang="en-US" sz="600" dirty="0"/>
              <a:t>門野良典（</a:t>
            </a:r>
            <a:r>
              <a:rPr kumimoji="1" lang="en-US" altLang="ja-JP" sz="600" dirty="0"/>
              <a:t>2016</a:t>
            </a:r>
            <a:r>
              <a:rPr kumimoji="1" lang="ja-JP" altLang="en-US" sz="600" dirty="0"/>
              <a:t>）</a:t>
            </a:r>
            <a:r>
              <a:rPr kumimoji="1" lang="en-US" altLang="ja-JP" sz="600" dirty="0"/>
              <a:t>『</a:t>
            </a:r>
            <a:r>
              <a:rPr kumimoji="1" lang="ja-JP" altLang="en-US" sz="600" dirty="0"/>
              <a:t>ミュオンスピン回転法 謎の粒子ミュオンが拓く物質科学</a:t>
            </a:r>
            <a:r>
              <a:rPr kumimoji="1" lang="en-US" altLang="ja-JP" sz="600" dirty="0"/>
              <a:t>』</a:t>
            </a:r>
            <a:r>
              <a:rPr kumimoji="1" lang="ja-JP" altLang="en-US" sz="600" dirty="0"/>
              <a:t>共立出版</a:t>
            </a:r>
          </a:p>
        </p:txBody>
      </p:sp>
    </p:spTree>
    <p:extLst>
      <p:ext uri="{BB962C8B-B14F-4D97-AF65-F5344CB8AC3E}">
        <p14:creationId xmlns:p14="http://schemas.microsoft.com/office/powerpoint/2010/main" val="334287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4BFF7-3FC6-4517-A145-447A9246D6D7}"/>
              </a:ext>
            </a:extLst>
          </p:cNvPr>
          <p:cNvSpPr>
            <a:spLocks noGrp="1"/>
          </p:cNvSpPr>
          <p:nvPr>
            <p:ph type="title"/>
          </p:nvPr>
        </p:nvSpPr>
        <p:spPr/>
        <p:txBody>
          <a:bodyPr>
            <a:normAutofit/>
          </a:bodyPr>
          <a:lstStyle/>
          <a:p>
            <a:r>
              <a:rPr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縦緩和関数の量子力学的アプローチ</a:t>
            </a:r>
            <a:endParaRPr kumimoji="1" lang="ja-JP" altLang="en-US" sz="3600" dirty="0"/>
          </a:p>
        </p:txBody>
      </p:sp>
      <p:sp>
        <p:nvSpPr>
          <p:cNvPr id="3" name="コンテンツ プレースホルダー 2">
            <a:extLst>
              <a:ext uri="{FF2B5EF4-FFF2-40B4-BE49-F238E27FC236}">
                <a16:creationId xmlns:a16="http://schemas.microsoft.com/office/drawing/2014/main" id="{4EFEBB23-7EF1-4A38-8762-AB7BA42E25FB}"/>
              </a:ext>
            </a:extLst>
          </p:cNvPr>
          <p:cNvSpPr>
            <a:spLocks noGrp="1"/>
          </p:cNvSpPr>
          <p:nvPr>
            <p:ph idx="1"/>
          </p:nvPr>
        </p:nvSpPr>
        <p:spPr>
          <a:xfrm>
            <a:off x="838200" y="1690688"/>
            <a:ext cx="10515600" cy="4486275"/>
          </a:xfrm>
        </p:spPr>
        <p:txBody>
          <a:bodyPr>
            <a:normAutofit/>
          </a:bodyPr>
          <a:lstStyle/>
          <a:p>
            <a:pPr marL="0" indent="0">
              <a:lnSpc>
                <a:spcPct val="100000"/>
              </a:lnSpc>
              <a:buNone/>
            </a:pPr>
            <a:r>
              <a:rPr lang="ja-JP" altLang="en-US" sz="1800" u="sng" dirty="0"/>
              <a:t>核スピンを明示的に取り扱う</a:t>
            </a:r>
            <a:r>
              <a:rPr lang="en-US" altLang="ja-JP" sz="1800" dirty="0"/>
              <a:t>(</a:t>
            </a:r>
            <a:r>
              <a:rPr lang="en-US" altLang="ja-JP" sz="1800" dirty="0" err="1"/>
              <a:t>Celio</a:t>
            </a:r>
            <a:r>
              <a:rPr lang="en-US" altLang="ja-JP" sz="1800" dirty="0"/>
              <a:t> function</a:t>
            </a:r>
            <a:r>
              <a:rPr lang="ja-JP" altLang="en-US" sz="1800" dirty="0"/>
              <a:t>など）</a:t>
            </a:r>
            <a:br>
              <a:rPr lang="en-US" altLang="ja-JP" sz="1800" dirty="0"/>
            </a:br>
            <a:br>
              <a:rPr lang="en-US" altLang="ja-JP" sz="1800" dirty="0"/>
            </a:br>
            <a:r>
              <a:rPr lang="ja-JP" altLang="en-US" sz="1800" dirty="0"/>
              <a:t>ハミルトニアン　　　　　　　　　　　　　　　初期密度演算子</a:t>
            </a:r>
            <a:br>
              <a:rPr lang="en-US" altLang="ja-JP" sz="1800" dirty="0"/>
            </a:br>
            <a:br>
              <a:rPr lang="en-US" altLang="ja-JP" sz="1800" dirty="0"/>
            </a:br>
            <a:br>
              <a:rPr lang="en-US" altLang="ja-JP" sz="1800" dirty="0"/>
            </a:br>
            <a:br>
              <a:rPr lang="en-US" altLang="ja-JP" sz="1800" dirty="0"/>
            </a:br>
            <a:r>
              <a:rPr lang="en-US" altLang="ja-JP" sz="1800" dirty="0"/>
              <a:t>                                                                             </a:t>
            </a:r>
            <a:r>
              <a:rPr lang="ja-JP" altLang="en-US" sz="1800" dirty="0"/>
              <a:t> </a:t>
            </a:r>
            <a:br>
              <a:rPr lang="en-US" altLang="ja-JP" sz="1800" dirty="0"/>
            </a:br>
            <a:br>
              <a:rPr lang="en-US" altLang="ja-JP" sz="1800" dirty="0"/>
            </a:br>
            <a:r>
              <a:rPr lang="ja-JP" altLang="en-US" sz="1800" dirty="0"/>
              <a:t>　　　　　　　　　　　　　　　　　　　　　　緩和関数</a:t>
            </a:r>
            <a:endParaRPr lang="en-US" altLang="ja-JP" sz="1800" dirty="0"/>
          </a:p>
        </p:txBody>
      </p:sp>
      <p:pic>
        <p:nvPicPr>
          <p:cNvPr id="6" name="図 5">
            <a:extLst>
              <a:ext uri="{FF2B5EF4-FFF2-40B4-BE49-F238E27FC236}">
                <a16:creationId xmlns:a16="http://schemas.microsoft.com/office/drawing/2014/main" id="{C93EA223-5BB4-407F-AF6E-8050F3A048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602376"/>
            <a:ext cx="4472923" cy="3072091"/>
          </a:xfrm>
          <a:prstGeom prst="rect">
            <a:avLst/>
          </a:prstGeom>
        </p:spPr>
      </p:pic>
      <p:pic>
        <p:nvPicPr>
          <p:cNvPr id="9" name="図 8">
            <a:extLst>
              <a:ext uri="{FF2B5EF4-FFF2-40B4-BE49-F238E27FC236}">
                <a16:creationId xmlns:a16="http://schemas.microsoft.com/office/drawing/2014/main" id="{F35EC908-7E0C-4AC5-9A4C-10AF14BC51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789581"/>
            <a:ext cx="4857524" cy="639419"/>
          </a:xfrm>
          <a:prstGeom prst="rect">
            <a:avLst/>
          </a:prstGeom>
        </p:spPr>
      </p:pic>
      <p:pic>
        <p:nvPicPr>
          <p:cNvPr id="11" name="図 10">
            <a:extLst>
              <a:ext uri="{FF2B5EF4-FFF2-40B4-BE49-F238E27FC236}">
                <a16:creationId xmlns:a16="http://schemas.microsoft.com/office/drawing/2014/main" id="{9BB63F5A-2B05-4D97-9120-EC78352AD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4506575"/>
            <a:ext cx="5471999" cy="499927"/>
          </a:xfrm>
          <a:prstGeom prst="rect">
            <a:avLst/>
          </a:prstGeom>
        </p:spPr>
      </p:pic>
    </p:spTree>
    <p:extLst>
      <p:ext uri="{BB962C8B-B14F-4D97-AF65-F5344CB8AC3E}">
        <p14:creationId xmlns:p14="http://schemas.microsoft.com/office/powerpoint/2010/main" val="385620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8B870-7CD1-4EE1-BA2F-290463E2359E}"/>
              </a:ext>
            </a:extLst>
          </p:cNvPr>
          <p:cNvSpPr>
            <a:spLocks noGrp="1"/>
          </p:cNvSpPr>
          <p:nvPr>
            <p:ph type="title"/>
          </p:nvPr>
        </p:nvSpPr>
        <p:spPr>
          <a:xfrm>
            <a:off x="838200" y="365125"/>
            <a:ext cx="10515600" cy="1163805"/>
          </a:xfrm>
        </p:spPr>
        <p:txBody>
          <a:bodyPr>
            <a:normAutofit/>
          </a:bodyPr>
          <a:lstStyle/>
          <a:p>
            <a:r>
              <a:rPr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内部磁場のゆらぎの効果</a:t>
            </a:r>
            <a:endParaRPr kumimoji="1"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endParaRPr>
          </a:p>
        </p:txBody>
      </p:sp>
      <p:sp>
        <p:nvSpPr>
          <p:cNvPr id="3" name="コンテンツ プレースホルダー 2">
            <a:extLst>
              <a:ext uri="{FF2B5EF4-FFF2-40B4-BE49-F238E27FC236}">
                <a16:creationId xmlns:a16="http://schemas.microsoft.com/office/drawing/2014/main" id="{3B98373C-68A5-4E03-AB39-74D847ED2D90}"/>
              </a:ext>
            </a:extLst>
          </p:cNvPr>
          <p:cNvSpPr>
            <a:spLocks noGrp="1"/>
          </p:cNvSpPr>
          <p:nvPr>
            <p:ph idx="1"/>
          </p:nvPr>
        </p:nvSpPr>
        <p:spPr>
          <a:xfrm>
            <a:off x="838200" y="1528930"/>
            <a:ext cx="10515600" cy="4648033"/>
          </a:xfrm>
        </p:spPr>
        <p:txBody>
          <a:bodyPr/>
          <a:lstStyle/>
          <a:p>
            <a:pPr>
              <a:lnSpc>
                <a:spcPts val="2600"/>
              </a:lnSpc>
            </a:pPr>
            <a:r>
              <a:rPr lang="ja-JP" altLang="en-US" sz="1800" dirty="0">
                <a:latin typeface="Arial Unicode MS" panose="020B0604020202020204" pitchFamily="50" charset="-128"/>
                <a:ea typeface="游ゴシック Medium" panose="020B0500000000000000" pitchFamily="50" charset="-128"/>
              </a:rPr>
              <a:t>内部磁場が揺らぐ原因</a:t>
            </a:r>
            <a:br>
              <a:rPr lang="en-US" altLang="ja-JP" sz="1800" dirty="0">
                <a:latin typeface="Arial Unicode MS" panose="020B0604020202020204" pitchFamily="50" charset="-128"/>
                <a:ea typeface="游ゴシック Medium" panose="020B0500000000000000" pitchFamily="50" charset="-128"/>
              </a:rPr>
            </a:br>
            <a:r>
              <a:rPr lang="ja-JP" altLang="en-US" sz="1600" dirty="0">
                <a:latin typeface="Arial Unicode MS" panose="020B0604020202020204" pitchFamily="50" charset="-128"/>
                <a:ea typeface="游ゴシック Medium" panose="020B0500000000000000" pitchFamily="50" charset="-128"/>
              </a:rPr>
              <a:t>・電子スピン・核磁気モーメントのゆらぎ</a:t>
            </a:r>
            <a:br>
              <a:rPr lang="en-US" altLang="ja-JP" sz="1600" dirty="0">
                <a:latin typeface="Arial Unicode MS" panose="020B0604020202020204" pitchFamily="50" charset="-128"/>
                <a:ea typeface="游ゴシック Medium" panose="020B0500000000000000" pitchFamily="50" charset="-128"/>
              </a:rPr>
            </a:br>
            <a:r>
              <a:rPr lang="ja-JP" altLang="en-US" sz="1600" dirty="0">
                <a:latin typeface="Arial Unicode MS" panose="020B0604020202020204" pitchFamily="50" charset="-128"/>
                <a:ea typeface="游ゴシック Medium" panose="020B0500000000000000" pitchFamily="50" charset="-128"/>
              </a:rPr>
              <a:t>・ミュオンの拡散現象</a:t>
            </a:r>
            <a:endParaRPr lang="en-US" altLang="ja-JP" sz="1600" dirty="0">
              <a:latin typeface="Arial Unicode MS" panose="020B0604020202020204" pitchFamily="50" charset="-128"/>
              <a:ea typeface="游ゴシック Medium" panose="020B0500000000000000" pitchFamily="50" charset="-128"/>
            </a:endParaRPr>
          </a:p>
          <a:p>
            <a:pPr>
              <a:lnSpc>
                <a:spcPts val="2600"/>
              </a:lnSpc>
            </a:pPr>
            <a:r>
              <a:rPr lang="en-US" altLang="ja-JP" sz="1800" dirty="0">
                <a:latin typeface="Arial Unicode MS" panose="020B0604020202020204" pitchFamily="50" charset="-128"/>
                <a:ea typeface="游ゴシック Medium" panose="020B0500000000000000" pitchFamily="50" charset="-128"/>
              </a:rPr>
              <a:t>strong collision model</a:t>
            </a:r>
            <a:br>
              <a:rPr lang="en-US" altLang="ja-JP" sz="2400" dirty="0">
                <a:latin typeface="Arial Unicode MS" panose="020B0604020202020204" pitchFamily="50" charset="-128"/>
                <a:ea typeface="游ゴシック Medium" panose="020B0500000000000000" pitchFamily="50" charset="-128"/>
              </a:rPr>
            </a:br>
            <a:r>
              <a:rPr lang="ja-JP" altLang="en-US" sz="1400" dirty="0">
                <a:latin typeface="Arial Unicode MS" panose="020B0604020202020204" pitchFamily="50" charset="-128"/>
                <a:ea typeface="游ゴシック Medium" panose="020B0500000000000000" pitchFamily="50" charset="-128"/>
              </a:rPr>
              <a:t>毎秒平均</a:t>
            </a:r>
            <a:r>
              <a:rPr lang="en-US" altLang="ja-JP" sz="1400" dirty="0">
                <a:latin typeface="Arial Unicode MS" panose="020B0604020202020204" pitchFamily="50" charset="-128"/>
                <a:ea typeface="游ゴシック Medium" panose="020B0500000000000000" pitchFamily="50" charset="-128"/>
              </a:rPr>
              <a:t>ν</a:t>
            </a:r>
            <a:r>
              <a:rPr lang="ja-JP" altLang="en-US" sz="1400" dirty="0">
                <a:latin typeface="Arial Unicode MS" panose="020B0604020202020204" pitchFamily="50" charset="-128"/>
                <a:ea typeface="游ゴシック Medium" panose="020B0500000000000000" pitchFamily="50" charset="-128"/>
              </a:rPr>
              <a:t>回の確率で磁場が変化し、さらに変化の前後で内部磁場は一定でかつ相関がないという確率過程を考える</a:t>
            </a:r>
            <a:br>
              <a:rPr lang="en-US" altLang="ja-JP" sz="2400" dirty="0">
                <a:latin typeface="Arial Unicode MS" panose="020B0604020202020204" pitchFamily="50" charset="-128"/>
                <a:ea typeface="游ゴシック Medium" panose="020B0500000000000000" pitchFamily="50" charset="-128"/>
              </a:rPr>
            </a:br>
            <a:endParaRPr kumimoji="1" lang="en-US" altLang="ja-JP" sz="2400" dirty="0">
              <a:latin typeface="Arial Unicode MS" panose="020B0604020202020204" pitchFamily="50" charset="-128"/>
              <a:ea typeface="游ゴシック Medium" panose="020B0500000000000000" pitchFamily="50" charset="-128"/>
            </a:endParaRPr>
          </a:p>
          <a:p>
            <a:pPr marL="0" indent="0">
              <a:buNone/>
            </a:pPr>
            <a:endParaRPr lang="en-US" altLang="ja-JP" dirty="0"/>
          </a:p>
          <a:p>
            <a:endParaRPr kumimoji="1" lang="en-US" altLang="ja-JP" dirty="0"/>
          </a:p>
          <a:p>
            <a:endParaRPr lang="en-US" altLang="ja-JP" dirty="0"/>
          </a:p>
          <a:p>
            <a:endParaRPr lang="en-US" altLang="ja-JP" dirty="0">
              <a:latin typeface="Arial" panose="020B0604020202020204" pitchFamily="34" charset="0"/>
              <a:cs typeface="Arial" panose="020B0604020202020204" pitchFamily="34" charset="0"/>
            </a:endParaRPr>
          </a:p>
          <a:p>
            <a:pPr marL="0" indent="0">
              <a:buNone/>
            </a:pPr>
            <a:endParaRPr kumimoji="1" lang="ja-JP" altLang="en-US" dirty="0">
              <a:latin typeface="Arial" panose="020B0604020202020204" pitchFamily="34" charset="0"/>
              <a:cs typeface="Arial" panose="020B0604020202020204" pitchFamily="34" charset="0"/>
            </a:endParaRP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8514" y="4590909"/>
            <a:ext cx="3427030" cy="1848757"/>
          </a:xfrm>
          <a:prstGeom prst="rect">
            <a:avLst/>
          </a:prstGeom>
        </p:spPr>
      </p:pic>
      <p:pic>
        <p:nvPicPr>
          <p:cNvPr id="10" name="図 9">
            <a:extLst>
              <a:ext uri="{FF2B5EF4-FFF2-40B4-BE49-F238E27FC236}">
                <a16:creationId xmlns:a16="http://schemas.microsoft.com/office/drawing/2014/main" id="{5EC497EB-1CE9-4596-9CCC-2B251C9A0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3290" y="3478757"/>
            <a:ext cx="4317146" cy="682597"/>
          </a:xfrm>
          <a:prstGeom prst="rect">
            <a:avLst/>
          </a:prstGeom>
        </p:spPr>
      </p:pic>
      <p:sp>
        <p:nvSpPr>
          <p:cNvPr id="11" name="テキスト ボックス 10">
            <a:extLst>
              <a:ext uri="{FF2B5EF4-FFF2-40B4-BE49-F238E27FC236}">
                <a16:creationId xmlns:a16="http://schemas.microsoft.com/office/drawing/2014/main" id="{5B176998-11D5-4311-B634-5E93CD1D9016}"/>
              </a:ext>
            </a:extLst>
          </p:cNvPr>
          <p:cNvSpPr txBox="1"/>
          <p:nvPr/>
        </p:nvSpPr>
        <p:spPr>
          <a:xfrm>
            <a:off x="1957126" y="6383620"/>
            <a:ext cx="3258418" cy="338554"/>
          </a:xfrm>
          <a:prstGeom prst="rect">
            <a:avLst/>
          </a:prstGeom>
          <a:noFill/>
        </p:spPr>
        <p:txBody>
          <a:bodyPr wrap="square" rtlCol="0">
            <a:spAutoFit/>
          </a:bodyPr>
          <a:lstStyle/>
          <a:p>
            <a:r>
              <a:rPr lang="en-US" altLang="ja-JP" sz="800" dirty="0">
                <a:latin typeface="Arial" panose="020B0604020202020204" pitchFamily="34" charset="0"/>
              </a:rPr>
              <a:t>R. S. </a:t>
            </a:r>
            <a:r>
              <a:rPr lang="en-US" altLang="ja-JP" sz="800" dirty="0" err="1">
                <a:latin typeface="Arial" panose="020B0604020202020204" pitchFamily="34" charset="0"/>
              </a:rPr>
              <a:t>Hayano</a:t>
            </a:r>
            <a:r>
              <a:rPr lang="en-US" altLang="ja-JP" sz="800" dirty="0">
                <a:latin typeface="Arial" panose="020B0604020202020204" pitchFamily="34" charset="0"/>
              </a:rPr>
              <a:t>, Y. J. </a:t>
            </a:r>
            <a:r>
              <a:rPr lang="en-US" altLang="ja-JP" sz="800" dirty="0" err="1">
                <a:latin typeface="Arial" panose="020B0604020202020204" pitchFamily="34" charset="0"/>
              </a:rPr>
              <a:t>Uemura</a:t>
            </a:r>
            <a:r>
              <a:rPr lang="en-US" altLang="ja-JP" sz="800" dirty="0">
                <a:latin typeface="Arial" panose="020B0604020202020204" pitchFamily="34" charset="0"/>
              </a:rPr>
              <a:t>, J. </a:t>
            </a:r>
            <a:r>
              <a:rPr lang="en-US" altLang="ja-JP" sz="800" dirty="0" err="1">
                <a:latin typeface="Arial" panose="020B0604020202020204" pitchFamily="34" charset="0"/>
              </a:rPr>
              <a:t>Imazato</a:t>
            </a:r>
            <a:r>
              <a:rPr lang="en-US" altLang="ja-JP" sz="800" dirty="0">
                <a:latin typeface="Arial" panose="020B0604020202020204" pitchFamily="34" charset="0"/>
              </a:rPr>
              <a:t>, N. Nishida, T. Yamazaki, </a:t>
            </a:r>
          </a:p>
          <a:p>
            <a:r>
              <a:rPr lang="en-US" altLang="ja-JP" sz="800" dirty="0">
                <a:latin typeface="Arial" panose="020B0604020202020204" pitchFamily="34" charset="0"/>
              </a:rPr>
              <a:t>and R. Kubo</a:t>
            </a:r>
            <a:r>
              <a:rPr lang="ja-JP" altLang="en-US" sz="800" dirty="0">
                <a:latin typeface="Arial" panose="020B0604020202020204" pitchFamily="34" charset="0"/>
              </a:rPr>
              <a:t> </a:t>
            </a:r>
            <a:r>
              <a:rPr lang="en-US" altLang="ja-JP" sz="800" dirty="0">
                <a:latin typeface="Arial" panose="020B0604020202020204" pitchFamily="34" charset="0"/>
              </a:rPr>
              <a:t>Phys. Rev</a:t>
            </a:r>
            <a:r>
              <a:rPr lang="en-US" altLang="ja-JP" sz="800" i="1" dirty="0">
                <a:latin typeface="Arial" panose="020B0604020202020204" pitchFamily="34" charset="0"/>
              </a:rPr>
              <a:t>. </a:t>
            </a:r>
            <a:r>
              <a:rPr lang="en-US" altLang="ja-JP" sz="800" dirty="0">
                <a:latin typeface="Arial" panose="020B0604020202020204" pitchFamily="34" charset="0"/>
              </a:rPr>
              <a:t>B </a:t>
            </a:r>
            <a:r>
              <a:rPr lang="en-US" altLang="ja-JP" sz="800" b="1" dirty="0">
                <a:latin typeface="Arial" panose="020B0604020202020204" pitchFamily="34" charset="0"/>
              </a:rPr>
              <a:t>20</a:t>
            </a:r>
            <a:r>
              <a:rPr lang="en-US" altLang="ja-JP" sz="800" dirty="0">
                <a:latin typeface="Arial" panose="020B0604020202020204" pitchFamily="34" charset="0"/>
              </a:rPr>
              <a:t>, 850 (1979)</a:t>
            </a:r>
          </a:p>
        </p:txBody>
      </p:sp>
      <p:pic>
        <p:nvPicPr>
          <p:cNvPr id="13" name="図 12">
            <a:extLst>
              <a:ext uri="{FF2B5EF4-FFF2-40B4-BE49-F238E27FC236}">
                <a16:creationId xmlns:a16="http://schemas.microsoft.com/office/drawing/2014/main" id="{6C29676D-263A-4912-8D64-E9124CD237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9840" y="4553512"/>
            <a:ext cx="2992025" cy="1916951"/>
          </a:xfrm>
          <a:prstGeom prst="rect">
            <a:avLst/>
          </a:prstGeom>
        </p:spPr>
      </p:pic>
      <p:sp>
        <p:nvSpPr>
          <p:cNvPr id="14" name="テキスト ボックス 13">
            <a:extLst>
              <a:ext uri="{FF2B5EF4-FFF2-40B4-BE49-F238E27FC236}">
                <a16:creationId xmlns:a16="http://schemas.microsoft.com/office/drawing/2014/main" id="{A3C271E2-8D93-435F-BFFB-8F9C3291B9B5}"/>
              </a:ext>
            </a:extLst>
          </p:cNvPr>
          <p:cNvSpPr txBox="1"/>
          <p:nvPr/>
        </p:nvSpPr>
        <p:spPr>
          <a:xfrm>
            <a:off x="6491590" y="6383620"/>
            <a:ext cx="3586265" cy="338554"/>
          </a:xfrm>
          <a:prstGeom prst="rect">
            <a:avLst/>
          </a:prstGeom>
          <a:noFill/>
        </p:spPr>
        <p:txBody>
          <a:bodyPr wrap="square" rtlCol="0">
            <a:spAutoFit/>
          </a:bodyPr>
          <a:lstStyle/>
          <a:p>
            <a:r>
              <a:rPr lang="en-US" altLang="ja-JP" sz="800" dirty="0">
                <a:latin typeface="Arial" panose="020B0604020202020204" pitchFamily="34" charset="0"/>
                <a:cs typeface="Arial" panose="020B0604020202020204" pitchFamily="34" charset="0"/>
              </a:rPr>
              <a:t>R. </a:t>
            </a:r>
            <a:r>
              <a:rPr lang="en-US" altLang="ja-JP" sz="800" dirty="0" err="1">
                <a:latin typeface="Arial" panose="020B0604020202020204" pitchFamily="34" charset="0"/>
                <a:cs typeface="Arial" panose="020B0604020202020204" pitchFamily="34" charset="0"/>
              </a:rPr>
              <a:t>Kadono</a:t>
            </a:r>
            <a:r>
              <a:rPr lang="en-US" altLang="ja-JP" sz="800" dirty="0">
                <a:latin typeface="Arial" panose="020B0604020202020204" pitchFamily="34" charset="0"/>
                <a:cs typeface="Arial" panose="020B0604020202020204" pitchFamily="34" charset="0"/>
              </a:rPr>
              <a:t>, J. </a:t>
            </a:r>
            <a:r>
              <a:rPr lang="en-US" altLang="ja-JP" sz="800" dirty="0" err="1">
                <a:latin typeface="Arial" panose="020B0604020202020204" pitchFamily="34" charset="0"/>
                <a:cs typeface="Arial" panose="020B0604020202020204" pitchFamily="34" charset="0"/>
              </a:rPr>
              <a:t>Imazato</a:t>
            </a:r>
            <a:r>
              <a:rPr lang="en-US" altLang="ja-JP" sz="800" dirty="0">
                <a:latin typeface="Arial" panose="020B0604020202020204" pitchFamily="34" charset="0"/>
                <a:cs typeface="Arial" panose="020B0604020202020204" pitchFamily="34" charset="0"/>
              </a:rPr>
              <a:t>, T. </a:t>
            </a:r>
            <a:r>
              <a:rPr lang="en-US" altLang="ja-JP" sz="800" dirty="0" err="1">
                <a:latin typeface="Arial" panose="020B0604020202020204" pitchFamily="34" charset="0"/>
                <a:cs typeface="Arial" panose="020B0604020202020204" pitchFamily="34" charset="0"/>
              </a:rPr>
              <a:t>Matsuzaki</a:t>
            </a:r>
            <a:r>
              <a:rPr lang="en-US" altLang="ja-JP" sz="800" dirty="0">
                <a:latin typeface="Arial" panose="020B0604020202020204" pitchFamily="34" charset="0"/>
                <a:cs typeface="Arial" panose="020B0604020202020204" pitchFamily="34" charset="0"/>
              </a:rPr>
              <a:t>, K. Nishiyama, K. </a:t>
            </a:r>
            <a:r>
              <a:rPr lang="en-US" altLang="ja-JP" sz="800" dirty="0" err="1">
                <a:latin typeface="Arial" panose="020B0604020202020204" pitchFamily="34" charset="0"/>
                <a:cs typeface="Arial" panose="020B0604020202020204" pitchFamily="34" charset="0"/>
              </a:rPr>
              <a:t>Nagamine</a:t>
            </a:r>
            <a:r>
              <a:rPr lang="en-US" altLang="ja-JP" sz="800" dirty="0">
                <a:latin typeface="Arial" panose="020B0604020202020204" pitchFamily="34" charset="0"/>
                <a:cs typeface="Arial" panose="020B0604020202020204" pitchFamily="34" charset="0"/>
              </a:rPr>
              <a:t>, </a:t>
            </a:r>
          </a:p>
          <a:p>
            <a:r>
              <a:rPr lang="en-US" altLang="ja-JP" sz="800" dirty="0">
                <a:latin typeface="Arial" panose="020B0604020202020204" pitchFamily="34" charset="0"/>
                <a:cs typeface="Arial" panose="020B0604020202020204" pitchFamily="34" charset="0"/>
              </a:rPr>
              <a:t> T. Yamazaki,  D. Richter, and J.-M. Welter</a:t>
            </a:r>
            <a:r>
              <a:rPr lang="ja-JP" altLang="en-US" sz="800" dirty="0">
                <a:latin typeface="Arial" panose="020B0604020202020204" pitchFamily="34" charset="0"/>
                <a:cs typeface="Arial" panose="020B0604020202020204" pitchFamily="34" charset="0"/>
              </a:rPr>
              <a:t> </a:t>
            </a:r>
            <a:r>
              <a:rPr lang="en-US" altLang="ja-JP" sz="800" dirty="0">
                <a:latin typeface="Arial" panose="020B0604020202020204" pitchFamily="34" charset="0"/>
                <a:cs typeface="Arial" panose="020B0604020202020204" pitchFamily="34" charset="0"/>
              </a:rPr>
              <a:t> Phys. Rev. B </a:t>
            </a:r>
            <a:r>
              <a:rPr lang="en-US" altLang="ja-JP" sz="800" b="1" dirty="0">
                <a:latin typeface="Arial" panose="020B0604020202020204" pitchFamily="34" charset="0"/>
                <a:cs typeface="Arial" panose="020B0604020202020204" pitchFamily="34" charset="0"/>
              </a:rPr>
              <a:t>39</a:t>
            </a:r>
            <a:r>
              <a:rPr lang="en-US" altLang="ja-JP" sz="800" dirty="0">
                <a:latin typeface="Arial" panose="020B0604020202020204" pitchFamily="34" charset="0"/>
                <a:cs typeface="Arial" panose="020B0604020202020204" pitchFamily="34" charset="0"/>
              </a:rPr>
              <a:t>, 23 (1989)</a:t>
            </a:r>
          </a:p>
        </p:txBody>
      </p:sp>
      <p:sp>
        <p:nvSpPr>
          <p:cNvPr id="15" name="テキスト ボックス 14">
            <a:extLst>
              <a:ext uri="{FF2B5EF4-FFF2-40B4-BE49-F238E27FC236}">
                <a16:creationId xmlns:a16="http://schemas.microsoft.com/office/drawing/2014/main" id="{AFC7907D-80DC-4D30-A717-9367191B401F}"/>
              </a:ext>
            </a:extLst>
          </p:cNvPr>
          <p:cNvSpPr txBox="1"/>
          <p:nvPr/>
        </p:nvSpPr>
        <p:spPr>
          <a:xfrm>
            <a:off x="2162147" y="4308401"/>
            <a:ext cx="3245447" cy="307777"/>
          </a:xfrm>
          <a:prstGeom prst="rect">
            <a:avLst/>
          </a:prstGeom>
          <a:noFill/>
        </p:spPr>
        <p:txBody>
          <a:bodyPr wrap="square" rtlCol="0">
            <a:spAutoFit/>
          </a:bodyPr>
          <a:lstStyle/>
          <a:p>
            <a:r>
              <a:rPr kumimoji="1" lang="en-US" altLang="ja-JP" sz="1400" dirty="0" err="1">
                <a:latin typeface="Arial" panose="020B0604020202020204" pitchFamily="34" charset="0"/>
                <a:cs typeface="Arial" panose="020B0604020202020204" pitchFamily="34" charset="0"/>
              </a:rPr>
              <a:t>g</a:t>
            </a:r>
            <a:r>
              <a:rPr kumimoji="1" lang="en-US" altLang="ja-JP" sz="1400" baseline="-25000" dirty="0" err="1">
                <a:latin typeface="Arial" panose="020B0604020202020204" pitchFamily="34" charset="0"/>
                <a:cs typeface="Arial" panose="020B0604020202020204" pitchFamily="34" charset="0"/>
              </a:rPr>
              <a:t>z</a:t>
            </a:r>
            <a:r>
              <a:rPr kumimoji="1" lang="en-US" altLang="ja-JP" sz="1400" dirty="0">
                <a:latin typeface="Arial" panose="020B0604020202020204" pitchFamily="34" charset="0"/>
                <a:cs typeface="Arial" panose="020B0604020202020204" pitchFamily="34" charset="0"/>
              </a:rPr>
              <a:t>(t)</a:t>
            </a:r>
            <a:r>
              <a:rPr kumimoji="1" lang="ja-JP" altLang="en-US" sz="1400" dirty="0">
                <a:latin typeface="Arial" panose="020B0604020202020204" pitchFamily="34" charset="0"/>
                <a:cs typeface="Arial" panose="020B0604020202020204" pitchFamily="34" charset="0"/>
              </a:rPr>
              <a:t>が</a:t>
            </a:r>
            <a:r>
              <a:rPr kumimoji="1" lang="en-US" altLang="ja-JP" sz="1400" dirty="0">
                <a:latin typeface="Arial" panose="020B0604020202020204" pitchFamily="34" charset="0"/>
                <a:cs typeface="Arial" panose="020B0604020202020204" pitchFamily="34" charset="0"/>
              </a:rPr>
              <a:t>Kubo-</a:t>
            </a:r>
            <a:r>
              <a:rPr kumimoji="1" lang="en-US" altLang="ja-JP" sz="1400" dirty="0" err="1">
                <a:latin typeface="Arial" panose="020B0604020202020204" pitchFamily="34" charset="0"/>
                <a:cs typeface="Arial" panose="020B0604020202020204" pitchFamily="34" charset="0"/>
              </a:rPr>
              <a:t>Toyabe</a:t>
            </a:r>
            <a:r>
              <a:rPr kumimoji="1" lang="en-US" altLang="ja-JP" sz="1400" dirty="0">
                <a:latin typeface="Arial" panose="020B0604020202020204" pitchFamily="34" charset="0"/>
                <a:cs typeface="Arial" panose="020B0604020202020204" pitchFamily="34" charset="0"/>
              </a:rPr>
              <a:t> function</a:t>
            </a:r>
            <a:r>
              <a:rPr kumimoji="1" lang="ja-JP" altLang="en-US" sz="1400" dirty="0">
                <a:latin typeface="Arial" panose="020B0604020202020204" pitchFamily="34" charset="0"/>
                <a:cs typeface="Arial" panose="020B0604020202020204" pitchFamily="34" charset="0"/>
              </a:rPr>
              <a:t>の場合</a:t>
            </a:r>
          </a:p>
        </p:txBody>
      </p:sp>
      <p:sp>
        <p:nvSpPr>
          <p:cNvPr id="16" name="テキスト ボックス 15">
            <a:extLst>
              <a:ext uri="{FF2B5EF4-FFF2-40B4-BE49-F238E27FC236}">
                <a16:creationId xmlns:a16="http://schemas.microsoft.com/office/drawing/2014/main" id="{537A122B-4529-47B8-9570-F46E87E049F0}"/>
              </a:ext>
            </a:extLst>
          </p:cNvPr>
          <p:cNvSpPr txBox="1"/>
          <p:nvPr/>
        </p:nvSpPr>
        <p:spPr>
          <a:xfrm>
            <a:off x="6784406" y="4280801"/>
            <a:ext cx="3245447" cy="307777"/>
          </a:xfrm>
          <a:prstGeom prst="rect">
            <a:avLst/>
          </a:prstGeom>
          <a:noFill/>
        </p:spPr>
        <p:txBody>
          <a:bodyPr wrap="square" rtlCol="0">
            <a:spAutoFit/>
          </a:bodyPr>
          <a:lstStyle/>
          <a:p>
            <a:r>
              <a:rPr kumimoji="1" lang="en-US" altLang="ja-JP" sz="1400" dirty="0" err="1">
                <a:latin typeface="Arial" panose="020B0604020202020204" pitchFamily="34" charset="0"/>
                <a:cs typeface="Arial" panose="020B0604020202020204" pitchFamily="34" charset="0"/>
              </a:rPr>
              <a:t>g</a:t>
            </a:r>
            <a:r>
              <a:rPr kumimoji="1" lang="en-US" altLang="ja-JP" sz="1400" baseline="-25000" dirty="0" err="1">
                <a:latin typeface="Arial" panose="020B0604020202020204" pitchFamily="34" charset="0"/>
                <a:cs typeface="Arial" panose="020B0604020202020204" pitchFamily="34" charset="0"/>
              </a:rPr>
              <a:t>z</a:t>
            </a:r>
            <a:r>
              <a:rPr kumimoji="1" lang="en-US" altLang="ja-JP" sz="1400" dirty="0">
                <a:latin typeface="Arial" panose="020B0604020202020204" pitchFamily="34" charset="0"/>
                <a:cs typeface="Arial" panose="020B0604020202020204" pitchFamily="34" charset="0"/>
              </a:rPr>
              <a:t>(t)</a:t>
            </a:r>
            <a:r>
              <a:rPr kumimoji="1" lang="ja-JP" altLang="en-US" sz="1400" dirty="0">
                <a:latin typeface="Arial" panose="020B0604020202020204" pitchFamily="34" charset="0"/>
                <a:cs typeface="Arial" panose="020B0604020202020204" pitchFamily="34" charset="0"/>
              </a:rPr>
              <a:t>が</a:t>
            </a:r>
            <a:r>
              <a:rPr lang="en-US" altLang="ja-JP" sz="1400" dirty="0" err="1">
                <a:latin typeface="Arial" panose="020B0604020202020204" pitchFamily="34" charset="0"/>
                <a:cs typeface="Arial" panose="020B0604020202020204" pitchFamily="34" charset="0"/>
              </a:rPr>
              <a:t>Celio</a:t>
            </a:r>
            <a:r>
              <a:rPr kumimoji="1" lang="en-US" altLang="ja-JP" sz="1400" dirty="0">
                <a:latin typeface="Arial" panose="020B0604020202020204" pitchFamily="34" charset="0"/>
                <a:cs typeface="Arial" panose="020B0604020202020204" pitchFamily="34" charset="0"/>
              </a:rPr>
              <a:t> function</a:t>
            </a:r>
            <a:r>
              <a:rPr kumimoji="1" lang="ja-JP" altLang="en-US" sz="1400" dirty="0">
                <a:latin typeface="Arial" panose="020B0604020202020204" pitchFamily="34" charset="0"/>
                <a:cs typeface="Arial" panose="020B0604020202020204" pitchFamily="34" charset="0"/>
              </a:rPr>
              <a:t>の場合</a:t>
            </a:r>
          </a:p>
        </p:txBody>
      </p:sp>
    </p:spTree>
    <p:extLst>
      <p:ext uri="{BB962C8B-B14F-4D97-AF65-F5344CB8AC3E}">
        <p14:creationId xmlns:p14="http://schemas.microsoft.com/office/powerpoint/2010/main" val="3294489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D5242-39DC-4314-A19B-37A6861727F2}"/>
              </a:ext>
            </a:extLst>
          </p:cNvPr>
          <p:cNvSpPr>
            <a:spLocks noGrp="1"/>
          </p:cNvSpPr>
          <p:nvPr>
            <p:ph type="title"/>
          </p:nvPr>
        </p:nvSpPr>
        <p:spPr>
          <a:xfrm>
            <a:off x="838200" y="365125"/>
            <a:ext cx="10515600" cy="1325563"/>
          </a:xfrm>
        </p:spPr>
        <p:txBody>
          <a:bodyPr>
            <a:normAutofit/>
          </a:bodyPr>
          <a:lstStyle/>
          <a:p>
            <a:r>
              <a:rPr lang="en-US" altLang="ja-JP"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rPr>
              <a:t>Model</a:t>
            </a:r>
            <a:r>
              <a:rPr kumimoji="1" lang="en-US" altLang="ja-JP"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rPr>
              <a:t> </a:t>
            </a:r>
            <a:endParaRPr kumimoji="1" lang="ja-JP" altLang="en-US"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endParaRPr>
          </a:p>
        </p:txBody>
      </p:sp>
      <p:pic>
        <p:nvPicPr>
          <p:cNvPr id="11" name="図 10">
            <a:extLst>
              <a:ext uri="{FF2B5EF4-FFF2-40B4-BE49-F238E27FC236}">
                <a16:creationId xmlns:a16="http://schemas.microsoft.com/office/drawing/2014/main" id="{B2E52B40-8F90-4C5D-9AC3-E3F56DE3FC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011" y="2083210"/>
            <a:ext cx="4285546" cy="2276782"/>
          </a:xfrm>
          <a:prstGeom prst="rect">
            <a:avLst/>
          </a:prstGeom>
        </p:spPr>
      </p:pic>
      <p:sp>
        <p:nvSpPr>
          <p:cNvPr id="3" name="テキスト ボックス 2"/>
          <p:cNvSpPr txBox="1"/>
          <p:nvPr/>
        </p:nvSpPr>
        <p:spPr>
          <a:xfrm>
            <a:off x="1118681" y="1429966"/>
            <a:ext cx="2908570" cy="486383"/>
          </a:xfrm>
          <a:prstGeom prst="rect">
            <a:avLst/>
          </a:prstGeom>
          <a:noFill/>
        </p:spPr>
        <p:txBody>
          <a:bodyPr wrap="square" rtlCol="0">
            <a:spAutoFit/>
          </a:bodyPr>
          <a:lstStyle/>
          <a:p>
            <a:endParaRPr kumimoji="1" lang="ja-JP" altLang="en-US" dirty="0"/>
          </a:p>
        </p:txBody>
      </p:sp>
      <p:sp>
        <p:nvSpPr>
          <p:cNvPr id="4" name="テキスト ボックス 3"/>
          <p:cNvSpPr txBox="1"/>
          <p:nvPr/>
        </p:nvSpPr>
        <p:spPr>
          <a:xfrm>
            <a:off x="1001949" y="1631998"/>
            <a:ext cx="2073613" cy="400110"/>
          </a:xfrm>
          <a:prstGeom prst="rect">
            <a:avLst/>
          </a:prstGeom>
          <a:noFill/>
        </p:spPr>
        <p:txBody>
          <a:bodyPr wrap="square" rtlCol="0">
            <a:spAutoFit/>
          </a:bodyPr>
          <a:lstStyle/>
          <a:p>
            <a:r>
              <a:rPr lang="en-US" altLang="ja-JP" sz="2000" dirty="0">
                <a:latin typeface="Arial" panose="020B0604020202020204" pitchFamily="34" charset="0"/>
                <a:cs typeface="Arial" panose="020B0604020202020204" pitchFamily="34" charset="0"/>
              </a:rPr>
              <a:t>Hamiltonian</a:t>
            </a:r>
            <a:endParaRPr kumimoji="1" lang="ja-JP" altLang="en-US" sz="2000" dirty="0">
              <a:latin typeface="Arial" panose="020B0604020202020204" pitchFamily="34" charset="0"/>
              <a:cs typeface="Arial" panose="020B0604020202020204" pitchFamily="34" charset="0"/>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2098" y="4920198"/>
            <a:ext cx="1977686" cy="680962"/>
          </a:xfrm>
          <a:prstGeom prst="rect">
            <a:avLst/>
          </a:prstGeom>
        </p:spPr>
      </p:pic>
      <p:sp>
        <p:nvSpPr>
          <p:cNvPr id="6" name="テキスト ボックス 5"/>
          <p:cNvSpPr txBox="1"/>
          <p:nvPr/>
        </p:nvSpPr>
        <p:spPr>
          <a:xfrm>
            <a:off x="1001948" y="4440040"/>
            <a:ext cx="2073613" cy="400110"/>
          </a:xfrm>
          <a:prstGeom prst="rect">
            <a:avLst/>
          </a:prstGeom>
          <a:noFill/>
        </p:spPr>
        <p:txBody>
          <a:bodyPr wrap="square" rtlCol="0">
            <a:spAutoFit/>
          </a:bodyPr>
          <a:lstStyle/>
          <a:p>
            <a:r>
              <a:rPr kumimoji="1" lang="en-US" altLang="ja-JP" sz="2000" dirty="0">
                <a:latin typeface="Arial" panose="020B0604020202020204" pitchFamily="34" charset="0"/>
                <a:cs typeface="Arial" panose="020B0604020202020204" pitchFamily="34" charset="0"/>
              </a:rPr>
              <a:t>Spectral Density</a:t>
            </a:r>
            <a:endParaRPr kumimoji="1" lang="ja-JP" altLang="en-US" sz="2000" dirty="0">
              <a:latin typeface="Arial" panose="020B0604020202020204" pitchFamily="34" charset="0"/>
              <a:cs typeface="Arial" panose="020B0604020202020204" pitchFamily="34" charset="0"/>
            </a:endParaRPr>
          </a:p>
        </p:txBody>
      </p:sp>
      <p:sp>
        <p:nvSpPr>
          <p:cNvPr id="7" name="テキスト ボックス 6">
            <a:extLst>
              <a:ext uri="{FF2B5EF4-FFF2-40B4-BE49-F238E27FC236}">
                <a16:creationId xmlns:a16="http://schemas.microsoft.com/office/drawing/2014/main" id="{3892AEDA-1CEE-422C-9792-5C6630C09AC9}"/>
              </a:ext>
            </a:extLst>
          </p:cNvPr>
          <p:cNvSpPr txBox="1"/>
          <p:nvPr/>
        </p:nvSpPr>
        <p:spPr>
          <a:xfrm>
            <a:off x="5416087" y="1626172"/>
            <a:ext cx="1076527" cy="400110"/>
          </a:xfrm>
          <a:prstGeom prst="rect">
            <a:avLst/>
          </a:prstGeom>
          <a:noFill/>
        </p:spPr>
        <p:txBody>
          <a:bodyPr wrap="square" rtlCol="0">
            <a:spAutoFit/>
          </a:bodyPr>
          <a:lstStyle/>
          <a:p>
            <a:r>
              <a:rPr kumimoji="1" lang="en-US" altLang="ja-JP" sz="2000" dirty="0">
                <a:latin typeface="Arial" panose="020B0604020202020204" pitchFamily="34" charset="0"/>
                <a:cs typeface="Arial" panose="020B0604020202020204" pitchFamily="34" charset="0"/>
              </a:rPr>
              <a:t>HEOM</a:t>
            </a:r>
            <a:endParaRPr kumimoji="1" lang="ja-JP" altLang="en-US" sz="2000" dirty="0">
              <a:latin typeface="Arial" panose="020B0604020202020204" pitchFamily="34" charset="0"/>
              <a:cs typeface="Arial" panose="020B0604020202020204" pitchFamily="34" charset="0"/>
            </a:endParaRPr>
          </a:p>
        </p:txBody>
      </p:sp>
      <p:pic>
        <p:nvPicPr>
          <p:cNvPr id="13" name="図 12">
            <a:extLst>
              <a:ext uri="{FF2B5EF4-FFF2-40B4-BE49-F238E27FC236}">
                <a16:creationId xmlns:a16="http://schemas.microsoft.com/office/drawing/2014/main" id="{DECC62EC-734B-485E-B9BE-F8F429C803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082" y="2118381"/>
            <a:ext cx="3539845" cy="2082392"/>
          </a:xfrm>
          <a:prstGeom prst="rect">
            <a:avLst/>
          </a:prstGeom>
        </p:spPr>
      </p:pic>
      <p:pic>
        <p:nvPicPr>
          <p:cNvPr id="17" name="図 16">
            <a:extLst>
              <a:ext uri="{FF2B5EF4-FFF2-40B4-BE49-F238E27FC236}">
                <a16:creationId xmlns:a16="http://schemas.microsoft.com/office/drawing/2014/main" id="{00A66A9E-52DF-4C1B-AD09-413A900677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9643" y="2958830"/>
            <a:ext cx="2541149" cy="1241943"/>
          </a:xfrm>
          <a:prstGeom prst="rect">
            <a:avLst/>
          </a:prstGeom>
        </p:spPr>
      </p:pic>
      <p:sp>
        <p:nvSpPr>
          <p:cNvPr id="18" name="テキスト ボックス 17">
            <a:extLst>
              <a:ext uri="{FF2B5EF4-FFF2-40B4-BE49-F238E27FC236}">
                <a16:creationId xmlns:a16="http://schemas.microsoft.com/office/drawing/2014/main" id="{2BCDACF4-346F-4CF5-AD14-2F57616A94D2}"/>
              </a:ext>
            </a:extLst>
          </p:cNvPr>
          <p:cNvSpPr txBox="1"/>
          <p:nvPr/>
        </p:nvSpPr>
        <p:spPr>
          <a:xfrm>
            <a:off x="6141907" y="5186432"/>
            <a:ext cx="1360849" cy="369332"/>
          </a:xfrm>
          <a:prstGeom prst="rect">
            <a:avLst/>
          </a:prstGeom>
          <a:noFill/>
        </p:spPr>
        <p:txBody>
          <a:bodyPr wrap="square" rtlCol="0">
            <a:spAutoFit/>
          </a:bodyPr>
          <a:lstStyle/>
          <a:p>
            <a:r>
              <a:rPr kumimoji="1" lang="ja-JP" altLang="en-US" b="1" u="sng" dirty="0"/>
              <a:t>緩和関数</a:t>
            </a:r>
          </a:p>
        </p:txBody>
      </p:sp>
      <p:sp>
        <p:nvSpPr>
          <p:cNvPr id="20" name="下矢印 7">
            <a:extLst>
              <a:ext uri="{FF2B5EF4-FFF2-40B4-BE49-F238E27FC236}">
                <a16:creationId xmlns:a16="http://schemas.microsoft.com/office/drawing/2014/main" id="{B1558289-3D55-4E88-97B3-B3D88AA5F77A}"/>
              </a:ext>
            </a:extLst>
          </p:cNvPr>
          <p:cNvSpPr/>
          <p:nvPr/>
        </p:nvSpPr>
        <p:spPr>
          <a:xfrm>
            <a:off x="7312813" y="4491104"/>
            <a:ext cx="2067697" cy="461319"/>
          </a:xfrm>
          <a:prstGeom prst="downArrow">
            <a:avLst/>
          </a:prstGeom>
          <a:solidFill>
            <a:schemeClr val="accent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BB5BD044-5DA0-45F9-9714-314ACC5F02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2614" y="5674588"/>
            <a:ext cx="4189379" cy="526987"/>
          </a:xfrm>
          <a:prstGeom prst="rect">
            <a:avLst/>
          </a:prstGeom>
        </p:spPr>
      </p:pic>
    </p:spTree>
    <p:extLst>
      <p:ext uri="{BB962C8B-B14F-4D97-AF65-F5344CB8AC3E}">
        <p14:creationId xmlns:p14="http://schemas.microsoft.com/office/powerpoint/2010/main" val="3114744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2557" y="221135"/>
            <a:ext cx="10515600" cy="1325563"/>
          </a:xfrm>
        </p:spPr>
        <p:txBody>
          <a:bodyPr>
            <a:normAutofit/>
          </a:bodyPr>
          <a:lstStyle/>
          <a:p>
            <a:r>
              <a:rPr kumimoji="1"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数値計算</a:t>
            </a:r>
          </a:p>
        </p:txBody>
      </p:sp>
      <p:sp>
        <p:nvSpPr>
          <p:cNvPr id="8" name="テキスト ボックス 7"/>
          <p:cNvSpPr txBox="1"/>
          <p:nvPr/>
        </p:nvSpPr>
        <p:spPr>
          <a:xfrm>
            <a:off x="635541" y="1298053"/>
            <a:ext cx="8025319" cy="4124206"/>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ja-JP" altLang="en-US" sz="1200" dirty="0">
                <a:latin typeface="游ゴシック Medium" panose="020B0500000000000000" pitchFamily="50" charset="-128"/>
                <a:ea typeface="游ゴシック Medium" panose="020B0500000000000000" pitchFamily="50" charset="-128"/>
              </a:rPr>
              <a:t>銅（常磁性金属）粉末試料の</a:t>
            </a:r>
            <a:r>
              <a:rPr lang="en-US" altLang="ja-JP" sz="1200" dirty="0">
                <a:latin typeface="游ゴシック Medium" panose="020B0500000000000000" pitchFamily="50" charset="-128"/>
                <a:ea typeface="游ゴシック Medium" panose="020B0500000000000000" pitchFamily="50" charset="-128"/>
              </a:rPr>
              <a:t>µSR</a:t>
            </a:r>
            <a:r>
              <a:rPr lang="ja-JP" altLang="en-US" sz="1200" dirty="0">
                <a:latin typeface="游ゴシック Medium" panose="020B0500000000000000" pitchFamily="50" charset="-128"/>
                <a:ea typeface="游ゴシック Medium" panose="020B0500000000000000" pitchFamily="50" charset="-128"/>
              </a:rPr>
              <a:t>のデータを参照</a:t>
            </a:r>
            <a:endParaRPr lang="en-US" altLang="ja-JP" sz="1200" dirty="0">
              <a:latin typeface="游ゴシック Medium" panose="020B0500000000000000" pitchFamily="50" charset="-128"/>
              <a:ea typeface="游ゴシック Medium" panose="020B0500000000000000" pitchFamily="50" charset="-128"/>
            </a:endParaRPr>
          </a:p>
          <a:p>
            <a:pPr marL="285750" indent="-285750">
              <a:spcBef>
                <a:spcPts val="1200"/>
              </a:spcBef>
              <a:buFont typeface="Arial" panose="020B0604020202020204" pitchFamily="34" charset="0"/>
              <a:buChar char="•"/>
            </a:pPr>
            <a:r>
              <a:rPr lang="ja-JP" altLang="en-US" sz="1200" dirty="0">
                <a:latin typeface="游ゴシック Medium" panose="020B0500000000000000" pitchFamily="50" charset="-128"/>
                <a:ea typeface="游ゴシック Medium" panose="020B0500000000000000" pitchFamily="50" charset="-128"/>
              </a:rPr>
              <a:t>ミュオンは量子拡散を起こす</a:t>
            </a:r>
            <a:endParaRPr lang="en-US" altLang="ja-JP" sz="1200" dirty="0">
              <a:latin typeface="游ゴシック Medium" panose="020B0500000000000000" pitchFamily="50" charset="-128"/>
              <a:ea typeface="游ゴシック Medium" panose="020B0500000000000000" pitchFamily="50" charset="-128"/>
            </a:endParaRPr>
          </a:p>
          <a:p>
            <a:pPr marL="285750" indent="-285750">
              <a:spcBef>
                <a:spcPts val="1200"/>
              </a:spcBef>
              <a:buFont typeface="Arial" panose="020B0604020202020204" pitchFamily="34" charset="0"/>
              <a:buChar char="•"/>
            </a:pPr>
            <a:r>
              <a:rPr lang="ja-JP" altLang="en-US" sz="1200" dirty="0">
                <a:latin typeface="游ゴシック Medium" panose="020B0500000000000000" pitchFamily="50" charset="-128"/>
                <a:ea typeface="游ゴシック Medium" panose="020B0500000000000000" pitchFamily="50" charset="-128"/>
              </a:rPr>
              <a:t>ゼロ磁場に対して温度を変化させる</a:t>
            </a:r>
            <a:r>
              <a:rPr lang="en-US" altLang="ja-JP" sz="1200" dirty="0">
                <a:latin typeface="游ゴシック Medium" panose="020B0500000000000000" pitchFamily="50" charset="-128"/>
                <a:ea typeface="游ゴシック Medium" panose="020B0500000000000000" pitchFamily="50" charset="-128"/>
              </a:rPr>
              <a:t>(0.069K, 4.2K, 41.3K, 115K)</a:t>
            </a:r>
          </a:p>
          <a:p>
            <a:pPr marL="285750" indent="-285750">
              <a:spcBef>
                <a:spcPts val="1200"/>
              </a:spcBef>
              <a:buFont typeface="Arial" panose="020B0604020202020204" pitchFamily="34" charset="0"/>
              <a:buChar char="•"/>
            </a:pPr>
            <a:r>
              <a:rPr kumimoji="1" lang="ja-JP" altLang="en-US" sz="1200" dirty="0">
                <a:latin typeface="游ゴシック Medium" panose="020B0500000000000000" pitchFamily="50" charset="-128"/>
                <a:ea typeface="游ゴシック Medium" panose="020B0500000000000000" pitchFamily="50" charset="-128"/>
              </a:rPr>
              <a:t>パラメータ</a:t>
            </a:r>
            <a:r>
              <a:rPr kumimoji="1" lang="en-US" altLang="ja-JP" sz="1200" dirty="0">
                <a:latin typeface="游ゴシック Medium" panose="020B0500000000000000" pitchFamily="50" charset="-128"/>
                <a:ea typeface="游ゴシック Medium" panose="020B0500000000000000" pitchFamily="50" charset="-128"/>
              </a:rPr>
              <a:t>(</a:t>
            </a:r>
            <a:r>
              <a:rPr lang="ja-JP" altLang="en-US" sz="1200" dirty="0">
                <a:latin typeface="游ゴシック Medium" panose="020B0500000000000000" pitchFamily="50" charset="-128"/>
                <a:ea typeface="游ゴシック Medium" panose="020B0500000000000000" pitchFamily="50" charset="-128"/>
              </a:rPr>
              <a:t>等方的な系のため全ての</a:t>
            </a:r>
            <a:r>
              <a:rPr lang="en-US" altLang="ja-JP" sz="1200" dirty="0">
                <a:latin typeface="游ゴシック Medium" panose="020B0500000000000000" pitchFamily="50" charset="-128"/>
                <a:ea typeface="游ゴシック Medium" panose="020B0500000000000000" pitchFamily="50" charset="-128"/>
              </a:rPr>
              <a:t>α=x, y, z</a:t>
            </a:r>
            <a:r>
              <a:rPr lang="ja-JP" altLang="en-US" sz="1200" dirty="0">
                <a:latin typeface="游ゴシック Medium" panose="020B0500000000000000" pitchFamily="50" charset="-128"/>
                <a:ea typeface="游ゴシック Medium" panose="020B0500000000000000" pitchFamily="50" charset="-128"/>
              </a:rPr>
              <a:t>に対し同じ値を取るとする</a:t>
            </a:r>
            <a:r>
              <a:rPr lang="en-US" altLang="ja-JP" sz="1200" dirty="0">
                <a:latin typeface="游ゴシック Medium" panose="020B0500000000000000" pitchFamily="50" charset="-128"/>
                <a:ea typeface="游ゴシック Medium" panose="020B0500000000000000" pitchFamily="50" charset="-128"/>
              </a:rPr>
              <a:t>)</a:t>
            </a:r>
          </a:p>
          <a:p>
            <a:pPr marL="285750" indent="-285750">
              <a:spcBef>
                <a:spcPts val="1200"/>
              </a:spcBef>
              <a:buFont typeface="Arial" panose="020B0604020202020204" pitchFamily="34" charset="0"/>
              <a:buChar char="•"/>
            </a:pPr>
            <a:r>
              <a:rPr lang="en-US" altLang="ja-JP" sz="1200" dirty="0">
                <a:latin typeface="游ゴシック Medium" panose="020B0500000000000000" pitchFamily="50" charset="-128"/>
                <a:ea typeface="游ゴシック Medium" panose="020B0500000000000000" pitchFamily="50" charset="-128"/>
              </a:rPr>
              <a:t>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 1.0µs</a:t>
            </a:r>
            <a:r>
              <a:rPr lang="en-US" altLang="ja-JP" sz="1200" baseline="30000" dirty="0">
                <a:latin typeface="游ゴシック Medium" panose="020B0500000000000000" pitchFamily="50" charset="-128"/>
                <a:ea typeface="游ゴシック Medium" panose="020B0500000000000000" pitchFamily="50" charset="-128"/>
              </a:rPr>
              <a:t>-1</a:t>
            </a:r>
            <a:r>
              <a:rPr lang="ja-JP" altLang="en-US" sz="1200" dirty="0">
                <a:latin typeface="游ゴシック Medium" panose="020B0500000000000000" pitchFamily="50" charset="-128"/>
                <a:ea typeface="游ゴシック Medium" panose="020B0500000000000000" pitchFamily="50" charset="-128"/>
              </a:rPr>
              <a:t>とした</a:t>
            </a:r>
            <a:endParaRPr lang="en-US" altLang="ja-JP" sz="1200" dirty="0">
              <a:latin typeface="游ゴシック Medium" panose="020B0500000000000000" pitchFamily="50" charset="-128"/>
              <a:ea typeface="游ゴシック Medium" panose="020B0500000000000000" pitchFamily="50" charset="-128"/>
            </a:endParaRPr>
          </a:p>
          <a:p>
            <a:pPr>
              <a:spcBef>
                <a:spcPts val="1200"/>
              </a:spcBef>
            </a:pPr>
            <a:r>
              <a:rPr lang="ja-JP" altLang="en-US" sz="1200" dirty="0">
                <a:latin typeface="游ゴシック Medium" panose="020B0500000000000000" pitchFamily="50" charset="-128"/>
                <a:ea typeface="游ゴシック Medium" panose="020B0500000000000000" pitchFamily="50" charset="-128"/>
              </a:rPr>
              <a:t>      ① </a:t>
            </a:r>
            <a:r>
              <a:rPr lang="en-US" altLang="ja-JP" sz="1200" dirty="0">
                <a:latin typeface="游ゴシック Medium" panose="020B0500000000000000" pitchFamily="50" charset="-128"/>
                <a:ea typeface="游ゴシック Medium" panose="020B0500000000000000" pitchFamily="50" charset="-128"/>
              </a:rPr>
              <a:t>T = 0.069K,   Δ= 0.36ω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γ = 0.5ω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η = 2.2×10</a:t>
            </a:r>
            <a:r>
              <a:rPr lang="en-US" altLang="ja-JP" sz="1200" baseline="30000" dirty="0">
                <a:latin typeface="游ゴシック Medium" panose="020B0500000000000000" pitchFamily="50" charset="-128"/>
                <a:ea typeface="游ゴシック Medium" panose="020B0500000000000000" pitchFamily="50" charset="-128"/>
              </a:rPr>
              <a:t>-4</a:t>
            </a:r>
            <a:r>
              <a:rPr lang="en-US" altLang="ja-JP" sz="1200" dirty="0">
                <a:latin typeface="游ゴシック Medium" panose="020B0500000000000000" pitchFamily="50" charset="-128"/>
                <a:ea typeface="游ゴシック Medium" panose="020B0500000000000000" pitchFamily="50" charset="-128"/>
              </a:rPr>
              <a:t> 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a:t>
            </a:r>
            <a:endParaRPr lang="en-US" altLang="ja-JP" sz="1200" baseline="30000" dirty="0">
              <a:latin typeface="游ゴシック Medium" panose="020B0500000000000000" pitchFamily="50" charset="-128"/>
              <a:ea typeface="游ゴシック Medium" panose="020B0500000000000000" pitchFamily="50" charset="-128"/>
            </a:endParaRPr>
          </a:p>
          <a:p>
            <a:pPr>
              <a:spcBef>
                <a:spcPts val="1200"/>
              </a:spcBef>
            </a:pPr>
            <a:r>
              <a:rPr lang="ja-JP" altLang="en-US" sz="1200" dirty="0">
                <a:latin typeface="游ゴシック Medium" panose="020B0500000000000000" pitchFamily="50" charset="-128"/>
                <a:ea typeface="游ゴシック Medium" panose="020B0500000000000000" pitchFamily="50" charset="-128"/>
              </a:rPr>
              <a:t> 　 ② </a:t>
            </a:r>
            <a:r>
              <a:rPr lang="en-US" altLang="ja-JP" sz="1200" dirty="0">
                <a:latin typeface="游ゴシック Medium" panose="020B0500000000000000" pitchFamily="50" charset="-128"/>
                <a:ea typeface="游ゴシック Medium" panose="020B0500000000000000" pitchFamily="50" charset="-128"/>
              </a:rPr>
              <a:t>T = 4.2K,     Δ= 0.36ω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γ = 0.2ω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η = 7.5×10</a:t>
            </a:r>
            <a:r>
              <a:rPr lang="en-US" altLang="ja-JP" sz="1200" baseline="30000" dirty="0">
                <a:latin typeface="游ゴシック Medium" panose="020B0500000000000000" pitchFamily="50" charset="-128"/>
                <a:ea typeface="游ゴシック Medium" panose="020B0500000000000000" pitchFamily="50" charset="-128"/>
              </a:rPr>
              <a:t>-6</a:t>
            </a:r>
            <a:r>
              <a:rPr lang="en-US" altLang="ja-JP" sz="1200" dirty="0">
                <a:latin typeface="游ゴシック Medium" panose="020B0500000000000000" pitchFamily="50" charset="-128"/>
                <a:ea typeface="游ゴシック Medium" panose="020B0500000000000000" pitchFamily="50" charset="-128"/>
              </a:rPr>
              <a:t> 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a:t>
            </a:r>
          </a:p>
          <a:p>
            <a:pPr>
              <a:spcBef>
                <a:spcPts val="1200"/>
              </a:spcBef>
            </a:pPr>
            <a:r>
              <a:rPr lang="ja-JP" altLang="en-US" sz="1200" dirty="0">
                <a:latin typeface="游ゴシック Medium" panose="020B0500000000000000" pitchFamily="50" charset="-128"/>
                <a:ea typeface="游ゴシック Medium" panose="020B0500000000000000" pitchFamily="50" charset="-128"/>
              </a:rPr>
              <a:t>  　③ </a:t>
            </a:r>
            <a:r>
              <a:rPr lang="en-US" altLang="ja-JP" sz="1200" dirty="0">
                <a:latin typeface="游ゴシック Medium" panose="020B0500000000000000" pitchFamily="50" charset="-128"/>
                <a:ea typeface="游ゴシック Medium" panose="020B0500000000000000" pitchFamily="50" charset="-128"/>
              </a:rPr>
              <a:t>T = 41.3K,</a:t>
            </a:r>
            <a:r>
              <a:rPr lang="ja-JP" altLang="en-US" sz="1200" dirty="0">
                <a:latin typeface="游ゴシック Medium" panose="020B0500000000000000" pitchFamily="50" charset="-128"/>
                <a:ea typeface="游ゴシック Medium" panose="020B0500000000000000" pitchFamily="50" charset="-128"/>
              </a:rPr>
              <a:t>  </a:t>
            </a:r>
            <a:r>
              <a:rPr lang="en-US" altLang="ja-JP" sz="1200" dirty="0">
                <a:latin typeface="游ゴシック Medium" panose="020B0500000000000000" pitchFamily="50" charset="-128"/>
                <a:ea typeface="游ゴシック Medium" panose="020B0500000000000000" pitchFamily="50" charset="-128"/>
              </a:rPr>
              <a:t>    Δ= 0.36ω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γ = 0.08ω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η = 2.0×10</a:t>
            </a:r>
            <a:r>
              <a:rPr lang="en-US" altLang="ja-JP" sz="1200" baseline="30000" dirty="0">
                <a:latin typeface="游ゴシック Medium" panose="020B0500000000000000" pitchFamily="50" charset="-128"/>
                <a:ea typeface="游ゴシック Medium" panose="020B0500000000000000" pitchFamily="50" charset="-128"/>
              </a:rPr>
              <a:t>-6</a:t>
            </a:r>
            <a:r>
              <a:rPr lang="en-US" altLang="ja-JP" sz="1200" dirty="0">
                <a:latin typeface="游ゴシック Medium" panose="020B0500000000000000" pitchFamily="50" charset="-128"/>
                <a:ea typeface="游ゴシック Medium" panose="020B0500000000000000" pitchFamily="50" charset="-128"/>
              </a:rPr>
              <a:t> 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a:t>
            </a:r>
          </a:p>
          <a:p>
            <a:pPr>
              <a:spcBef>
                <a:spcPts val="1200"/>
              </a:spcBef>
            </a:pPr>
            <a:r>
              <a:rPr lang="ja-JP" altLang="en-US" sz="1200" dirty="0">
                <a:latin typeface="游ゴシック Medium" panose="020B0500000000000000" pitchFamily="50" charset="-128"/>
                <a:ea typeface="游ゴシック Medium" panose="020B0500000000000000" pitchFamily="50" charset="-128"/>
              </a:rPr>
              <a:t>  　④ </a:t>
            </a:r>
            <a:r>
              <a:rPr lang="en-US" altLang="ja-JP" sz="1200" dirty="0">
                <a:latin typeface="游ゴシック Medium" panose="020B0500000000000000" pitchFamily="50" charset="-128"/>
                <a:ea typeface="游ゴシック Medium" panose="020B0500000000000000" pitchFamily="50" charset="-128"/>
              </a:rPr>
              <a:t>T = 115K,    Δ= 0.35ω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γ = 0.4ω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η = 1.8×10</a:t>
            </a:r>
            <a:r>
              <a:rPr lang="en-US" altLang="ja-JP" sz="1200" baseline="30000" dirty="0">
                <a:latin typeface="游ゴシック Medium" panose="020B0500000000000000" pitchFamily="50" charset="-128"/>
                <a:ea typeface="游ゴシック Medium" panose="020B0500000000000000" pitchFamily="50" charset="-128"/>
              </a:rPr>
              <a:t>-7</a:t>
            </a:r>
            <a:r>
              <a:rPr lang="en-US" altLang="ja-JP" sz="1200" dirty="0">
                <a:latin typeface="游ゴシック Medium" panose="020B0500000000000000" pitchFamily="50" charset="-128"/>
                <a:ea typeface="游ゴシック Medium" panose="020B0500000000000000" pitchFamily="50" charset="-128"/>
              </a:rPr>
              <a:t> ω</a:t>
            </a:r>
            <a:r>
              <a:rPr lang="en-US" altLang="ja-JP" sz="1200" baseline="-25000" dirty="0">
                <a:latin typeface="游ゴシック Medium" panose="020B0500000000000000" pitchFamily="50" charset="-128"/>
                <a:ea typeface="游ゴシック Medium" panose="020B0500000000000000" pitchFamily="50" charset="-128"/>
              </a:rPr>
              <a:t>0</a:t>
            </a:r>
            <a:r>
              <a:rPr lang="en-US" altLang="ja-JP" sz="1200" dirty="0">
                <a:latin typeface="游ゴシック Medium" panose="020B0500000000000000" pitchFamily="50" charset="-128"/>
                <a:ea typeface="游ゴシック Medium" panose="020B0500000000000000" pitchFamily="50" charset="-128"/>
              </a:rPr>
              <a:t> </a:t>
            </a:r>
          </a:p>
          <a:p>
            <a:pPr>
              <a:spcBef>
                <a:spcPts val="1200"/>
              </a:spcBef>
            </a:pPr>
            <a:endParaRPr lang="en-US" altLang="ja-JP" dirty="0">
              <a:latin typeface="游ゴシック Medium" panose="020B0500000000000000" pitchFamily="50" charset="-128"/>
              <a:ea typeface="游ゴシック Medium" panose="020B0500000000000000" pitchFamily="50" charset="-128"/>
            </a:endParaRPr>
          </a:p>
          <a:p>
            <a:pPr>
              <a:spcBef>
                <a:spcPts val="600"/>
              </a:spcBef>
            </a:pPr>
            <a:endParaRPr lang="en-US" altLang="ja-JP" dirty="0">
              <a:latin typeface="游ゴシック Medium" panose="020B0500000000000000" pitchFamily="50" charset="-128"/>
              <a:ea typeface="游ゴシック Medium" panose="020B0500000000000000" pitchFamily="50" charset="-128"/>
            </a:endParaRPr>
          </a:p>
          <a:p>
            <a:pPr>
              <a:spcBef>
                <a:spcPts val="600"/>
              </a:spcBef>
            </a:pPr>
            <a:endParaRPr lang="en-US" altLang="ja-JP" dirty="0">
              <a:latin typeface="游ゴシック Medium" panose="020B0500000000000000" pitchFamily="50" charset="-128"/>
              <a:ea typeface="游ゴシック Medium" panose="020B0500000000000000" pitchFamily="50" charset="-128"/>
            </a:endParaRPr>
          </a:p>
        </p:txBody>
      </p:sp>
      <p:sp>
        <p:nvSpPr>
          <p:cNvPr id="3" name="テキスト ボックス 2">
            <a:extLst>
              <a:ext uri="{FF2B5EF4-FFF2-40B4-BE49-F238E27FC236}">
                <a16:creationId xmlns:a16="http://schemas.microsoft.com/office/drawing/2014/main" id="{5C88011B-F465-46D2-8685-21E1C46C40D7}"/>
              </a:ext>
            </a:extLst>
          </p:cNvPr>
          <p:cNvSpPr txBox="1"/>
          <p:nvPr/>
        </p:nvSpPr>
        <p:spPr>
          <a:xfrm>
            <a:off x="8435691" y="6167765"/>
            <a:ext cx="3161489" cy="338554"/>
          </a:xfrm>
          <a:prstGeom prst="rect">
            <a:avLst/>
          </a:prstGeom>
          <a:noFill/>
        </p:spPr>
        <p:txBody>
          <a:bodyPr wrap="square" rtlCol="0">
            <a:spAutoFit/>
          </a:bodyPr>
          <a:lstStyle/>
          <a:p>
            <a:r>
              <a:rPr lang="it-IT" altLang="ja-JP" sz="800" dirty="0"/>
              <a:t>R. Kadono, J. Imazato, K. Nishiyama, K. Nagamine, T. </a:t>
            </a:r>
            <a:r>
              <a:rPr lang="en-US" altLang="ja-JP" sz="800" dirty="0"/>
              <a:t>Yamazaki,</a:t>
            </a:r>
          </a:p>
          <a:p>
            <a:r>
              <a:rPr lang="en-US" altLang="ja-JP" sz="800" dirty="0"/>
              <a:t> D. Richter, and J.-M. Welter, Phys. Lett. 109A, 61(1985).</a:t>
            </a:r>
            <a:endParaRPr lang="en-US" altLang="ja-JP" sz="800" dirty="0">
              <a:latin typeface="Arial" panose="020B0604020202020204" pitchFamily="34" charset="0"/>
              <a:cs typeface="Arial" panose="020B0604020202020204" pitchFamily="34" charset="0"/>
            </a:endParaRPr>
          </a:p>
        </p:txBody>
      </p:sp>
      <p:pic>
        <p:nvPicPr>
          <p:cNvPr id="7" name="図 6">
            <a:extLst>
              <a:ext uri="{FF2B5EF4-FFF2-40B4-BE49-F238E27FC236}">
                <a16:creationId xmlns:a16="http://schemas.microsoft.com/office/drawing/2014/main" id="{79E66F91-224E-4FC1-BCE1-ABD0D6AC2F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5932" y="691093"/>
            <a:ext cx="3327551" cy="5476672"/>
          </a:xfrm>
          <a:prstGeom prst="rect">
            <a:avLst/>
          </a:prstGeom>
        </p:spPr>
      </p:pic>
      <p:pic>
        <p:nvPicPr>
          <p:cNvPr id="14" name="図 13">
            <a:extLst>
              <a:ext uri="{FF2B5EF4-FFF2-40B4-BE49-F238E27FC236}">
                <a16:creationId xmlns:a16="http://schemas.microsoft.com/office/drawing/2014/main" id="{27BE1C46-79D6-4D28-9CDE-0F60503229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67" y="4629660"/>
            <a:ext cx="3414323" cy="1876659"/>
          </a:xfrm>
          <a:prstGeom prst="rect">
            <a:avLst/>
          </a:prstGeom>
        </p:spPr>
      </p:pic>
      <p:pic>
        <p:nvPicPr>
          <p:cNvPr id="16" name="図 15">
            <a:extLst>
              <a:ext uri="{FF2B5EF4-FFF2-40B4-BE49-F238E27FC236}">
                <a16:creationId xmlns:a16="http://schemas.microsoft.com/office/drawing/2014/main" id="{DA7BF5EF-4DFC-41B2-8C51-5BC53DB30E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355" y="4314960"/>
            <a:ext cx="3363880" cy="2489974"/>
          </a:xfrm>
          <a:prstGeom prst="rect">
            <a:avLst/>
          </a:prstGeom>
        </p:spPr>
      </p:pic>
    </p:spTree>
    <p:extLst>
      <p:ext uri="{BB962C8B-B14F-4D97-AF65-F5344CB8AC3E}">
        <p14:creationId xmlns:p14="http://schemas.microsoft.com/office/powerpoint/2010/main" val="1136861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　結果</a:t>
            </a:r>
          </a:p>
        </p:txBody>
      </p:sp>
      <p:sp>
        <p:nvSpPr>
          <p:cNvPr id="8" name="テキスト ボックス 7"/>
          <p:cNvSpPr txBox="1"/>
          <p:nvPr/>
        </p:nvSpPr>
        <p:spPr>
          <a:xfrm>
            <a:off x="115827" y="4996673"/>
            <a:ext cx="1556426" cy="369332"/>
          </a:xfrm>
          <a:prstGeom prst="rect">
            <a:avLst/>
          </a:prstGeom>
          <a:noFill/>
        </p:spPr>
        <p:txBody>
          <a:bodyPr wrap="square" rtlCol="0">
            <a:spAutoFit/>
          </a:bodyPr>
          <a:lstStyle/>
          <a:p>
            <a:r>
              <a:rPr kumimoji="1" lang="ja-JP" altLang="en-US" dirty="0">
                <a:latin typeface="游ゴシック Medium" panose="020B0500000000000000" pitchFamily="50" charset="-128"/>
                <a:ea typeface="游ゴシック Medium" panose="020B0500000000000000" pitchFamily="50" charset="-128"/>
              </a:rPr>
              <a:t>② </a:t>
            </a:r>
            <a:r>
              <a:rPr kumimoji="1" lang="en-US" altLang="ja-JP" dirty="0">
                <a:latin typeface="游ゴシック Medium" panose="020B0500000000000000" pitchFamily="50" charset="-128"/>
                <a:ea typeface="游ゴシック Medium" panose="020B0500000000000000" pitchFamily="50" charset="-128"/>
              </a:rPr>
              <a:t>T = </a:t>
            </a:r>
            <a:r>
              <a:rPr lang="en-US" altLang="ja-JP" dirty="0">
                <a:latin typeface="游ゴシック Medium" panose="020B0500000000000000" pitchFamily="50" charset="-128"/>
                <a:ea typeface="游ゴシック Medium" panose="020B0500000000000000" pitchFamily="50" charset="-128"/>
              </a:rPr>
              <a:t>4.2</a:t>
            </a:r>
            <a:r>
              <a:rPr kumimoji="1" lang="en-US" altLang="ja-JP" dirty="0">
                <a:latin typeface="游ゴシック Medium" panose="020B0500000000000000" pitchFamily="50" charset="-128"/>
                <a:ea typeface="游ゴシック Medium" panose="020B0500000000000000" pitchFamily="50" charset="-128"/>
              </a:rPr>
              <a:t>K</a:t>
            </a:r>
            <a:endParaRPr kumimoji="1" lang="ja-JP" altLang="en-US" dirty="0">
              <a:latin typeface="游ゴシック Medium" panose="020B0500000000000000" pitchFamily="50" charset="-128"/>
              <a:ea typeface="游ゴシック Medium" panose="020B0500000000000000" pitchFamily="50" charset="-128"/>
            </a:endParaRPr>
          </a:p>
        </p:txBody>
      </p:sp>
      <p:sp>
        <p:nvSpPr>
          <p:cNvPr id="9" name="テキスト ボックス 8"/>
          <p:cNvSpPr txBox="1"/>
          <p:nvPr/>
        </p:nvSpPr>
        <p:spPr>
          <a:xfrm>
            <a:off x="55125" y="2231035"/>
            <a:ext cx="1677830" cy="369332"/>
          </a:xfrm>
          <a:prstGeom prst="rect">
            <a:avLst/>
          </a:prstGeom>
          <a:noFill/>
        </p:spPr>
        <p:txBody>
          <a:bodyPr wrap="square" rtlCol="0">
            <a:spAutoFit/>
          </a:bodyPr>
          <a:lstStyle/>
          <a:p>
            <a:r>
              <a:rPr lang="ja-JP" altLang="en-US" dirty="0">
                <a:latin typeface="游ゴシック Medium" panose="020B0500000000000000" pitchFamily="50" charset="-128"/>
                <a:ea typeface="游ゴシック Medium" panose="020B0500000000000000" pitchFamily="50" charset="-128"/>
              </a:rPr>
              <a:t>①</a:t>
            </a:r>
            <a:r>
              <a:rPr kumimoji="1" lang="ja-JP" altLang="en-US" dirty="0">
                <a:latin typeface="游ゴシック Medium" panose="020B0500000000000000" pitchFamily="50" charset="-128"/>
                <a:ea typeface="游ゴシック Medium" panose="020B0500000000000000" pitchFamily="50" charset="-128"/>
              </a:rPr>
              <a:t> </a:t>
            </a:r>
            <a:r>
              <a:rPr kumimoji="1" lang="en-US" altLang="ja-JP" dirty="0">
                <a:latin typeface="游ゴシック Medium" panose="020B0500000000000000" pitchFamily="50" charset="-128"/>
                <a:ea typeface="游ゴシック Medium" panose="020B0500000000000000" pitchFamily="50" charset="-128"/>
              </a:rPr>
              <a:t>T = </a:t>
            </a:r>
            <a:r>
              <a:rPr lang="en-US" altLang="ja-JP" dirty="0">
                <a:latin typeface="游ゴシック Medium" panose="020B0500000000000000" pitchFamily="50" charset="-128"/>
                <a:ea typeface="游ゴシック Medium" panose="020B0500000000000000" pitchFamily="50" charset="-128"/>
              </a:rPr>
              <a:t>0.069K</a:t>
            </a:r>
            <a:endParaRPr kumimoji="1" lang="ja-JP" altLang="en-US" dirty="0">
              <a:latin typeface="游ゴシック Medium" panose="020B0500000000000000" pitchFamily="50" charset="-128"/>
              <a:ea typeface="游ゴシック Medium" panose="020B0500000000000000" pitchFamily="50" charset="-128"/>
            </a:endParaRPr>
          </a:p>
        </p:txBody>
      </p:sp>
      <p:pic>
        <p:nvPicPr>
          <p:cNvPr id="7" name="図 6">
            <a:extLst>
              <a:ext uri="{FF2B5EF4-FFF2-40B4-BE49-F238E27FC236}">
                <a16:creationId xmlns:a16="http://schemas.microsoft.com/office/drawing/2014/main" id="{DA31EB58-1394-4258-B51E-7E29975B9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364" y="989535"/>
            <a:ext cx="4874053" cy="2852332"/>
          </a:xfrm>
          <a:prstGeom prst="rect">
            <a:avLst/>
          </a:prstGeom>
        </p:spPr>
      </p:pic>
      <p:pic>
        <p:nvPicPr>
          <p:cNvPr id="14" name="図 13">
            <a:extLst>
              <a:ext uri="{FF2B5EF4-FFF2-40B4-BE49-F238E27FC236}">
                <a16:creationId xmlns:a16="http://schemas.microsoft.com/office/drawing/2014/main" id="{AF93FFF6-389F-4D3F-B120-35878DDF28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8202" y="989535"/>
            <a:ext cx="4715526" cy="2665379"/>
          </a:xfrm>
          <a:prstGeom prst="rect">
            <a:avLst/>
          </a:prstGeom>
        </p:spPr>
      </p:pic>
      <p:pic>
        <p:nvPicPr>
          <p:cNvPr id="17" name="図 16">
            <a:extLst>
              <a:ext uri="{FF2B5EF4-FFF2-40B4-BE49-F238E27FC236}">
                <a16:creationId xmlns:a16="http://schemas.microsoft.com/office/drawing/2014/main" id="{B29474B0-E944-4209-9134-E6E151C83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364" y="3826246"/>
            <a:ext cx="4874053" cy="2852332"/>
          </a:xfrm>
          <a:prstGeom prst="rect">
            <a:avLst/>
          </a:prstGeom>
        </p:spPr>
      </p:pic>
      <p:pic>
        <p:nvPicPr>
          <p:cNvPr id="19" name="図 18">
            <a:extLst>
              <a:ext uri="{FF2B5EF4-FFF2-40B4-BE49-F238E27FC236}">
                <a16:creationId xmlns:a16="http://schemas.microsoft.com/office/drawing/2014/main" id="{F8E25CB5-4B30-40D7-A9F2-00F3C92A13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0014" y="3866206"/>
            <a:ext cx="4998998" cy="2925292"/>
          </a:xfrm>
          <a:prstGeom prst="rect">
            <a:avLst/>
          </a:prstGeom>
        </p:spPr>
      </p:pic>
    </p:spTree>
    <p:extLst>
      <p:ext uri="{BB962C8B-B14F-4D97-AF65-F5344CB8AC3E}">
        <p14:creationId xmlns:p14="http://schemas.microsoft.com/office/powerpoint/2010/main" val="793699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　結果</a:t>
            </a:r>
          </a:p>
        </p:txBody>
      </p:sp>
      <p:sp>
        <p:nvSpPr>
          <p:cNvPr id="7" name="テキスト ボックス 6"/>
          <p:cNvSpPr txBox="1"/>
          <p:nvPr/>
        </p:nvSpPr>
        <p:spPr>
          <a:xfrm>
            <a:off x="246530" y="4857139"/>
            <a:ext cx="1475266" cy="369332"/>
          </a:xfrm>
          <a:prstGeom prst="rect">
            <a:avLst/>
          </a:prstGeom>
          <a:noFill/>
        </p:spPr>
        <p:txBody>
          <a:bodyPr wrap="square" rtlCol="0">
            <a:spAutoFit/>
          </a:bodyPr>
          <a:lstStyle/>
          <a:p>
            <a:r>
              <a:rPr kumimoji="1" lang="ja-JP" altLang="en-US" dirty="0">
                <a:latin typeface="游ゴシック Medium" panose="020B0500000000000000" pitchFamily="50" charset="-128"/>
                <a:ea typeface="游ゴシック Medium" panose="020B0500000000000000" pitchFamily="50" charset="-128"/>
              </a:rPr>
              <a:t>④ </a:t>
            </a:r>
            <a:r>
              <a:rPr kumimoji="1" lang="en-US" altLang="ja-JP" dirty="0">
                <a:latin typeface="游ゴシック Medium" panose="020B0500000000000000" pitchFamily="50" charset="-128"/>
                <a:ea typeface="游ゴシック Medium" panose="020B0500000000000000" pitchFamily="50" charset="-128"/>
              </a:rPr>
              <a:t>T = </a:t>
            </a:r>
            <a:r>
              <a:rPr lang="en-US" altLang="ja-JP" dirty="0">
                <a:latin typeface="游ゴシック Medium" panose="020B0500000000000000" pitchFamily="50" charset="-128"/>
                <a:ea typeface="游ゴシック Medium" panose="020B0500000000000000" pitchFamily="50" charset="-128"/>
              </a:rPr>
              <a:t>115</a:t>
            </a:r>
            <a:r>
              <a:rPr kumimoji="1" lang="en-US" altLang="ja-JP" dirty="0">
                <a:latin typeface="游ゴシック Medium" panose="020B0500000000000000" pitchFamily="50" charset="-128"/>
                <a:ea typeface="游ゴシック Medium" panose="020B0500000000000000" pitchFamily="50" charset="-128"/>
              </a:rPr>
              <a:t>K</a:t>
            </a:r>
            <a:endParaRPr kumimoji="1" lang="ja-JP" altLang="en-US" dirty="0">
              <a:latin typeface="游ゴシック Medium" panose="020B0500000000000000" pitchFamily="50" charset="-128"/>
              <a:ea typeface="游ゴシック Medium" panose="020B0500000000000000" pitchFamily="50" charset="-128"/>
            </a:endParaRPr>
          </a:p>
        </p:txBody>
      </p:sp>
      <p:sp>
        <p:nvSpPr>
          <p:cNvPr id="8" name="テキスト ボックス 7"/>
          <p:cNvSpPr txBox="1"/>
          <p:nvPr/>
        </p:nvSpPr>
        <p:spPr>
          <a:xfrm>
            <a:off x="286774" y="2059339"/>
            <a:ext cx="1556426" cy="369332"/>
          </a:xfrm>
          <a:prstGeom prst="rect">
            <a:avLst/>
          </a:prstGeom>
          <a:noFill/>
        </p:spPr>
        <p:txBody>
          <a:bodyPr wrap="square" rtlCol="0">
            <a:spAutoFit/>
          </a:bodyPr>
          <a:lstStyle/>
          <a:p>
            <a:r>
              <a:rPr lang="ja-JP" altLang="en-US" dirty="0">
                <a:latin typeface="游ゴシック Medium" panose="020B0500000000000000" pitchFamily="50" charset="-128"/>
                <a:ea typeface="游ゴシック Medium" panose="020B0500000000000000" pitchFamily="50" charset="-128"/>
              </a:rPr>
              <a:t>③ </a:t>
            </a:r>
            <a:r>
              <a:rPr kumimoji="1" lang="en-US" altLang="ja-JP" dirty="0">
                <a:latin typeface="游ゴシック Medium" panose="020B0500000000000000" pitchFamily="50" charset="-128"/>
                <a:ea typeface="游ゴシック Medium" panose="020B0500000000000000" pitchFamily="50" charset="-128"/>
              </a:rPr>
              <a:t>T = </a:t>
            </a:r>
            <a:r>
              <a:rPr lang="en-US" altLang="ja-JP" dirty="0">
                <a:latin typeface="游ゴシック Medium" panose="020B0500000000000000" pitchFamily="50" charset="-128"/>
                <a:ea typeface="游ゴシック Medium" panose="020B0500000000000000" pitchFamily="50" charset="-128"/>
              </a:rPr>
              <a:t>41.3</a:t>
            </a:r>
            <a:r>
              <a:rPr kumimoji="1" lang="en-US" altLang="ja-JP" dirty="0">
                <a:latin typeface="游ゴシック Medium" panose="020B0500000000000000" pitchFamily="50" charset="-128"/>
                <a:ea typeface="游ゴシック Medium" panose="020B0500000000000000" pitchFamily="50" charset="-128"/>
              </a:rPr>
              <a:t>K</a:t>
            </a:r>
            <a:endParaRPr kumimoji="1" lang="ja-JP" altLang="en-US" dirty="0">
              <a:latin typeface="游ゴシック Medium" panose="020B0500000000000000" pitchFamily="50" charset="-128"/>
              <a:ea typeface="游ゴシック Medium" panose="020B0500000000000000" pitchFamily="50" charset="-128"/>
            </a:endParaRPr>
          </a:p>
        </p:txBody>
      </p:sp>
      <p:pic>
        <p:nvPicPr>
          <p:cNvPr id="6" name="図 5">
            <a:extLst>
              <a:ext uri="{FF2B5EF4-FFF2-40B4-BE49-F238E27FC236}">
                <a16:creationId xmlns:a16="http://schemas.microsoft.com/office/drawing/2014/main" id="{A3E2DD73-4F0B-408F-B641-1E373DBF5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079" y="994225"/>
            <a:ext cx="4828173" cy="2868892"/>
          </a:xfrm>
          <a:prstGeom prst="rect">
            <a:avLst/>
          </a:prstGeom>
        </p:spPr>
      </p:pic>
      <p:pic>
        <p:nvPicPr>
          <p:cNvPr id="10" name="図 9">
            <a:extLst>
              <a:ext uri="{FF2B5EF4-FFF2-40B4-BE49-F238E27FC236}">
                <a16:creationId xmlns:a16="http://schemas.microsoft.com/office/drawing/2014/main" id="{782C74CE-428F-4DA6-A9F5-CA06C7691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200" y="3824761"/>
            <a:ext cx="4874053" cy="2868892"/>
          </a:xfrm>
          <a:prstGeom prst="rect">
            <a:avLst/>
          </a:prstGeom>
        </p:spPr>
      </p:pic>
      <p:pic>
        <p:nvPicPr>
          <p:cNvPr id="14" name="図 13">
            <a:extLst>
              <a:ext uri="{FF2B5EF4-FFF2-40B4-BE49-F238E27FC236}">
                <a16:creationId xmlns:a16="http://schemas.microsoft.com/office/drawing/2014/main" id="{67C74DA1-E673-492A-A806-FD3B5D37BB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8643" y="994224"/>
            <a:ext cx="4654237" cy="2976413"/>
          </a:xfrm>
          <a:prstGeom prst="rect">
            <a:avLst/>
          </a:prstGeom>
        </p:spPr>
      </p:pic>
      <p:pic>
        <p:nvPicPr>
          <p:cNvPr id="16" name="図 15">
            <a:extLst>
              <a:ext uri="{FF2B5EF4-FFF2-40B4-BE49-F238E27FC236}">
                <a16:creationId xmlns:a16="http://schemas.microsoft.com/office/drawing/2014/main" id="{FE57A032-2F3C-43AC-A18D-3E88EC463C2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814"/>
          <a:stretch/>
        </p:blipFill>
        <p:spPr>
          <a:xfrm>
            <a:off x="6958643" y="3718602"/>
            <a:ext cx="4782292" cy="2975051"/>
          </a:xfrm>
          <a:prstGeom prst="rect">
            <a:avLst/>
          </a:prstGeom>
        </p:spPr>
      </p:pic>
    </p:spTree>
    <p:extLst>
      <p:ext uri="{BB962C8B-B14F-4D97-AF65-F5344CB8AC3E}">
        <p14:creationId xmlns:p14="http://schemas.microsoft.com/office/powerpoint/2010/main" val="3245541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4D80EA-2F06-472C-9672-B14D91D591B8}"/>
              </a:ext>
            </a:extLst>
          </p:cNvPr>
          <p:cNvSpPr>
            <a:spLocks noGrp="1"/>
          </p:cNvSpPr>
          <p:nvPr>
            <p:ph type="title"/>
          </p:nvPr>
        </p:nvSpPr>
        <p:spPr/>
        <p:txBody>
          <a:bodyPr>
            <a:normAutofit/>
          </a:bodyPr>
          <a:lstStyle/>
          <a:p>
            <a:r>
              <a:rPr kumimoji="1" lang="en-US" altLang="ja-JP" sz="3600" b="1" dirty="0">
                <a:solidFill>
                  <a:schemeClr val="accent1">
                    <a:lumMod val="75000"/>
                  </a:schemeClr>
                </a:solidFill>
                <a:latin typeface="Arial" panose="020B0604020202020204" pitchFamily="34" charset="0"/>
                <a:cs typeface="Arial" panose="020B0604020202020204" pitchFamily="34" charset="0"/>
              </a:rPr>
              <a:t>strong collision model </a:t>
            </a:r>
            <a:r>
              <a:rPr lang="ja-JP" altLang="en-US" sz="3600" b="1" dirty="0">
                <a:solidFill>
                  <a:schemeClr val="accent1">
                    <a:lumMod val="75000"/>
                  </a:schemeClr>
                </a:solidFill>
              </a:rPr>
              <a:t>と </a:t>
            </a:r>
            <a:r>
              <a:rPr lang="en-US" altLang="ja-JP" sz="3600" b="1" dirty="0">
                <a:solidFill>
                  <a:schemeClr val="accent1">
                    <a:lumMod val="75000"/>
                  </a:schemeClr>
                </a:solidFill>
                <a:latin typeface="Arial" panose="020B0604020202020204" pitchFamily="34" charset="0"/>
                <a:cs typeface="Arial" panose="020B0604020202020204" pitchFamily="34" charset="0"/>
              </a:rPr>
              <a:t>Gauss-Markov</a:t>
            </a:r>
            <a:r>
              <a:rPr lang="ja-JP" altLang="en-US" sz="3600" b="1" dirty="0">
                <a:solidFill>
                  <a:schemeClr val="accent1">
                    <a:lumMod val="75000"/>
                  </a:schemeClr>
                </a:solidFill>
              </a:rPr>
              <a:t>過程</a:t>
            </a:r>
            <a:endParaRPr kumimoji="1" lang="ja-JP" altLang="en-US" sz="3600" b="1" dirty="0">
              <a:solidFill>
                <a:schemeClr val="accent1">
                  <a:lumMod val="75000"/>
                </a:schemeClr>
              </a:solidFill>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1947" y="2935844"/>
            <a:ext cx="3146852" cy="3192606"/>
          </a:xfrm>
          <a:prstGeom prst="rect">
            <a:avLst/>
          </a:prstGeom>
        </p:spPr>
      </p:pic>
      <p:sp>
        <p:nvSpPr>
          <p:cNvPr id="6" name="テキスト ボックス 5"/>
          <p:cNvSpPr txBox="1"/>
          <p:nvPr/>
        </p:nvSpPr>
        <p:spPr>
          <a:xfrm>
            <a:off x="1968844" y="6211768"/>
            <a:ext cx="3542270" cy="215444"/>
          </a:xfrm>
          <a:prstGeom prst="rect">
            <a:avLst/>
          </a:prstGeom>
          <a:noFill/>
        </p:spPr>
        <p:txBody>
          <a:bodyPr wrap="square" rtlCol="0">
            <a:spAutoFit/>
          </a:bodyPr>
          <a:lstStyle/>
          <a:p>
            <a:r>
              <a:rPr lang="de-DE" altLang="ja-JP" sz="800" dirty="0"/>
              <a:t>Kehr, K.W., Honig, G. &amp; Richter, D. Z Physik B (1978) 32: 49.</a:t>
            </a:r>
            <a:endParaRPr kumimoji="1" lang="ja-JP" altLang="en-US" sz="800" dirty="0"/>
          </a:p>
        </p:txBody>
      </p:sp>
      <p:pic>
        <p:nvPicPr>
          <p:cNvPr id="8" name="コンテンツ プレースホルダー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3658" y="2935844"/>
            <a:ext cx="3917456" cy="3158740"/>
          </a:xfrm>
        </p:spPr>
      </p:pic>
      <p:sp>
        <p:nvSpPr>
          <p:cNvPr id="9" name="テキスト ボックス 8"/>
          <p:cNvSpPr txBox="1"/>
          <p:nvPr/>
        </p:nvSpPr>
        <p:spPr>
          <a:xfrm>
            <a:off x="7208108" y="6211768"/>
            <a:ext cx="2010032" cy="215444"/>
          </a:xfrm>
          <a:prstGeom prst="rect">
            <a:avLst/>
          </a:prstGeom>
          <a:noFill/>
        </p:spPr>
        <p:txBody>
          <a:bodyPr wrap="square" rtlCol="0">
            <a:spAutoFit/>
          </a:bodyPr>
          <a:lstStyle/>
          <a:p>
            <a:r>
              <a:rPr kumimoji="1" lang="en-US" altLang="ja-JP" sz="800" dirty="0"/>
              <a:t>Keren A, 1994, </a:t>
            </a:r>
            <a:r>
              <a:rPr kumimoji="1" lang="en-US" altLang="ja-JP" sz="800" i="1" dirty="0"/>
              <a:t>Phys. Rev. B </a:t>
            </a:r>
            <a:r>
              <a:rPr kumimoji="1" lang="en-US" altLang="ja-JP" sz="800" b="1" dirty="0"/>
              <a:t>50</a:t>
            </a:r>
            <a:r>
              <a:rPr kumimoji="1" lang="en-US" altLang="ja-JP" sz="800" dirty="0"/>
              <a:t> 10039.</a:t>
            </a:r>
            <a:endParaRPr kumimoji="1" lang="ja-JP" altLang="en-US" sz="800" dirty="0"/>
          </a:p>
        </p:txBody>
      </p:sp>
      <p:sp>
        <p:nvSpPr>
          <p:cNvPr id="11" name="テキスト ボックス 10"/>
          <p:cNvSpPr txBox="1"/>
          <p:nvPr/>
        </p:nvSpPr>
        <p:spPr>
          <a:xfrm>
            <a:off x="1243913" y="1807872"/>
            <a:ext cx="7397579" cy="369332"/>
          </a:xfrm>
          <a:prstGeom prst="rect">
            <a:avLst/>
          </a:prstGeom>
          <a:noFill/>
        </p:spPr>
        <p:txBody>
          <a:bodyPr wrap="square" rtlCol="0">
            <a:spAutoFit/>
          </a:bodyPr>
          <a:lstStyle/>
          <a:p>
            <a:r>
              <a:rPr lang="ja-JP" altLang="en-US" dirty="0"/>
              <a:t>ゆらぎの相関の取り扱いにより、異なる緩和関数の振る舞いを示す</a:t>
            </a:r>
            <a:endParaRPr kumimoji="1" lang="ja-JP" altLang="en-US" dirty="0"/>
          </a:p>
        </p:txBody>
      </p:sp>
      <p:sp>
        <p:nvSpPr>
          <p:cNvPr id="12" name="テキスト ボックス 11"/>
          <p:cNvSpPr txBox="1"/>
          <p:nvPr/>
        </p:nvSpPr>
        <p:spPr>
          <a:xfrm>
            <a:off x="2677298" y="2570204"/>
            <a:ext cx="2833816" cy="307777"/>
          </a:xfrm>
          <a:prstGeom prst="rect">
            <a:avLst/>
          </a:prstGeom>
          <a:noFill/>
        </p:spPr>
        <p:txBody>
          <a:bodyPr wrap="square" rtlCol="0">
            <a:spAutoFit/>
          </a:bodyPr>
          <a:lstStyle/>
          <a:p>
            <a:r>
              <a:rPr kumimoji="1" lang="ja-JP" altLang="en-US" sz="1400" dirty="0"/>
              <a:t>横緩和関数の場合</a:t>
            </a:r>
          </a:p>
        </p:txBody>
      </p:sp>
      <p:sp>
        <p:nvSpPr>
          <p:cNvPr id="13" name="テキスト ボックス 12"/>
          <p:cNvSpPr txBox="1"/>
          <p:nvPr/>
        </p:nvSpPr>
        <p:spPr>
          <a:xfrm>
            <a:off x="7372865" y="2570204"/>
            <a:ext cx="2537254" cy="307777"/>
          </a:xfrm>
          <a:prstGeom prst="rect">
            <a:avLst/>
          </a:prstGeom>
          <a:noFill/>
        </p:spPr>
        <p:txBody>
          <a:bodyPr wrap="square" rtlCol="0">
            <a:spAutoFit/>
          </a:bodyPr>
          <a:lstStyle/>
          <a:p>
            <a:r>
              <a:rPr lang="ja-JP" altLang="en-US" sz="1400" dirty="0"/>
              <a:t>縦緩和関数の場合</a:t>
            </a:r>
            <a:endParaRPr kumimoji="1" lang="ja-JP" altLang="en-US" sz="1400" dirty="0"/>
          </a:p>
        </p:txBody>
      </p:sp>
    </p:spTree>
    <p:extLst>
      <p:ext uri="{BB962C8B-B14F-4D97-AF65-F5344CB8AC3E}">
        <p14:creationId xmlns:p14="http://schemas.microsoft.com/office/powerpoint/2010/main" val="4185391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a:solidFill>
                  <a:schemeClr val="accent1">
                    <a:lumMod val="75000"/>
                  </a:schemeClr>
                </a:solidFill>
                <a:latin typeface="Arial" panose="020B0604020202020204" pitchFamily="34" charset="0"/>
                <a:cs typeface="Arial" panose="020B0604020202020204" pitchFamily="34" charset="0"/>
              </a:rPr>
              <a:t>Future</a:t>
            </a:r>
            <a:r>
              <a:rPr kumimoji="1" lang="ja-JP" altLang="en-US" sz="4000" dirty="0">
                <a:solidFill>
                  <a:schemeClr val="accent1">
                    <a:lumMod val="75000"/>
                  </a:schemeClr>
                </a:solidFill>
                <a:latin typeface="Arial" panose="020B0604020202020204" pitchFamily="34" charset="0"/>
                <a:cs typeface="Arial" panose="020B0604020202020204" pitchFamily="34" charset="0"/>
              </a:rPr>
              <a:t> </a:t>
            </a:r>
            <a:r>
              <a:rPr kumimoji="1" lang="en-US" altLang="ja-JP" sz="4000" dirty="0">
                <a:solidFill>
                  <a:schemeClr val="accent1">
                    <a:lumMod val="75000"/>
                  </a:schemeClr>
                </a:solidFill>
                <a:latin typeface="Arial" panose="020B0604020202020204" pitchFamily="34" charset="0"/>
                <a:cs typeface="Arial" panose="020B0604020202020204" pitchFamily="34" charset="0"/>
              </a:rPr>
              <a:t>Work</a:t>
            </a:r>
            <a:endParaRPr kumimoji="1" lang="ja-JP" altLang="en-US" sz="4000" dirty="0">
              <a:solidFill>
                <a:schemeClr val="accent1">
                  <a:lumMod val="75000"/>
                </a:schemeClr>
              </a:solidFill>
              <a:latin typeface="Arial" panose="020B0604020202020204" pitchFamily="34" charset="0"/>
              <a:cs typeface="Arial" panose="020B0604020202020204" pitchFamily="34" charset="0"/>
            </a:endParaRPr>
          </a:p>
        </p:txBody>
      </p:sp>
      <p:sp>
        <p:nvSpPr>
          <p:cNvPr id="3" name="コンテンツ プレースホルダー 2"/>
          <p:cNvSpPr>
            <a:spLocks noGrp="1"/>
          </p:cNvSpPr>
          <p:nvPr>
            <p:ph idx="1"/>
          </p:nvPr>
        </p:nvSpPr>
        <p:spPr>
          <a:xfrm>
            <a:off x="838200" y="1690688"/>
            <a:ext cx="10515600" cy="4486275"/>
          </a:xfrm>
        </p:spPr>
        <p:txBody>
          <a:bodyPr>
            <a:normAutofit/>
          </a:bodyPr>
          <a:lstStyle/>
          <a:p>
            <a:pPr>
              <a:spcBef>
                <a:spcPts val="1800"/>
              </a:spcBef>
            </a:pPr>
            <a:r>
              <a:rPr kumimoji="1" lang="ja-JP" altLang="en-US" sz="1800" dirty="0"/>
              <a:t>異方性のある単結晶について</a:t>
            </a:r>
            <a:endParaRPr kumimoji="1" lang="en-US" altLang="ja-JP" sz="1800" dirty="0"/>
          </a:p>
          <a:p>
            <a:pPr>
              <a:spcBef>
                <a:spcPts val="1800"/>
              </a:spcBef>
            </a:pPr>
            <a:endParaRPr lang="en-US" altLang="ja-JP" sz="2000" dirty="0"/>
          </a:p>
          <a:p>
            <a:pPr>
              <a:spcBef>
                <a:spcPts val="1800"/>
              </a:spcBef>
            </a:pPr>
            <a:endParaRPr kumimoji="1" lang="en-US" altLang="ja-JP" sz="2000" dirty="0"/>
          </a:p>
          <a:p>
            <a:pPr>
              <a:spcBef>
                <a:spcPts val="1800"/>
              </a:spcBef>
            </a:pPr>
            <a:endParaRPr lang="en-US" altLang="ja-JP" sz="2000" dirty="0"/>
          </a:p>
          <a:p>
            <a:pPr>
              <a:spcBef>
                <a:spcPts val="1800"/>
              </a:spcBef>
            </a:pPr>
            <a:endParaRPr kumimoji="1" lang="en-US" altLang="ja-JP" sz="2000" dirty="0"/>
          </a:p>
          <a:p>
            <a:pPr>
              <a:spcBef>
                <a:spcPts val="1800"/>
              </a:spcBef>
            </a:pPr>
            <a:endParaRPr lang="en-US" altLang="ja-JP" sz="2000" dirty="0"/>
          </a:p>
          <a:p>
            <a:pPr>
              <a:spcBef>
                <a:spcPts val="1800"/>
              </a:spcBef>
            </a:pPr>
            <a:endParaRPr lang="en-US" altLang="ja-JP" sz="1800" dirty="0"/>
          </a:p>
          <a:p>
            <a:pPr>
              <a:spcBef>
                <a:spcPts val="1800"/>
              </a:spcBef>
            </a:pPr>
            <a:r>
              <a:rPr lang="ja-JP" altLang="en-US" sz="1800" dirty="0"/>
              <a:t>電子スピンの揺らぎと核磁気モーメントの揺らぎを統一的に扱う</a:t>
            </a:r>
            <a:endParaRPr lang="en-US" altLang="ja-JP" sz="18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317" y="2215978"/>
            <a:ext cx="2849600" cy="2351239"/>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4172" y="1781468"/>
            <a:ext cx="2268335" cy="2893147"/>
          </a:xfrm>
          <a:prstGeom prst="rect">
            <a:avLst/>
          </a:prstGeom>
        </p:spPr>
      </p:pic>
      <p:sp>
        <p:nvSpPr>
          <p:cNvPr id="6" name="テキスト ボックス 5"/>
          <p:cNvSpPr txBox="1"/>
          <p:nvPr/>
        </p:nvSpPr>
        <p:spPr>
          <a:xfrm>
            <a:off x="2240692" y="4674615"/>
            <a:ext cx="5074508" cy="215444"/>
          </a:xfrm>
          <a:prstGeom prst="rect">
            <a:avLst/>
          </a:prstGeom>
          <a:noFill/>
        </p:spPr>
        <p:txBody>
          <a:bodyPr wrap="square" rtlCol="0">
            <a:spAutoFit/>
          </a:bodyPr>
          <a:lstStyle/>
          <a:p>
            <a:r>
              <a:rPr lang="en-US" altLang="ja-JP" sz="800" dirty="0"/>
              <a:t>W. Huang, V. </a:t>
            </a:r>
            <a:r>
              <a:rPr lang="en-US" altLang="ja-JP" sz="800" dirty="0" err="1"/>
              <a:t>Pacradouni</a:t>
            </a:r>
            <a:r>
              <a:rPr lang="en-US" altLang="ja-JP" sz="800" dirty="0"/>
              <a:t>, M. P. Kennett, S. Komiya, and J. E. </a:t>
            </a:r>
            <a:r>
              <a:rPr lang="en-US" altLang="ja-JP" sz="800" dirty="0" err="1"/>
              <a:t>Sonier</a:t>
            </a:r>
            <a:r>
              <a:rPr lang="ja-JP" altLang="en-US" sz="800" dirty="0"/>
              <a:t>　</a:t>
            </a:r>
            <a:r>
              <a:rPr lang="en-US" altLang="ja-JP" sz="800" dirty="0"/>
              <a:t>Phys. Rev. B </a:t>
            </a:r>
            <a:r>
              <a:rPr lang="en-US" altLang="ja-JP" sz="800" b="1" dirty="0"/>
              <a:t>85</a:t>
            </a:r>
            <a:r>
              <a:rPr lang="en-US" altLang="ja-JP" sz="800" dirty="0"/>
              <a:t>, 104527(2012)</a:t>
            </a:r>
          </a:p>
        </p:txBody>
      </p:sp>
    </p:spTree>
    <p:extLst>
      <p:ext uri="{BB962C8B-B14F-4D97-AF65-F5344CB8AC3E}">
        <p14:creationId xmlns:p14="http://schemas.microsoft.com/office/powerpoint/2010/main" val="1839316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2BBB6-E401-4550-83C3-FEF7FE4E437E}"/>
              </a:ext>
            </a:extLst>
          </p:cNvPr>
          <p:cNvSpPr>
            <a:spLocks noGrp="1"/>
          </p:cNvSpPr>
          <p:nvPr>
            <p:ph type="title"/>
          </p:nvPr>
        </p:nvSpPr>
        <p:spPr>
          <a:xfrm>
            <a:off x="838200" y="365125"/>
            <a:ext cx="10515600" cy="1325563"/>
          </a:xfrm>
        </p:spPr>
        <p:txBody>
          <a:bodyPr>
            <a:normAutofit/>
          </a:bodyPr>
          <a:lstStyle/>
          <a:p>
            <a:r>
              <a:rPr lang="en-US" altLang="ja-JP" sz="3600" dirty="0">
                <a:solidFill>
                  <a:schemeClr val="accent1">
                    <a:lumMod val="75000"/>
                  </a:schemeClr>
                </a:solidFill>
                <a:latin typeface="游ゴシック Medium" panose="020B0500000000000000" pitchFamily="50" charset="-128"/>
                <a:ea typeface="游ゴシック Medium" panose="020B0500000000000000" pitchFamily="50" charset="-128"/>
              </a:rPr>
              <a:t>µSR</a:t>
            </a:r>
            <a:r>
              <a:rPr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とは何か</a:t>
            </a:r>
            <a:endParaRPr kumimoji="1" lang="ja-JP" altLang="en-US" sz="3600" dirty="0">
              <a:solidFill>
                <a:schemeClr val="accent1">
                  <a:lumMod val="75000"/>
                </a:schemeClr>
              </a:solidFill>
            </a:endParaRPr>
          </a:p>
        </p:txBody>
      </p:sp>
      <p:sp>
        <p:nvSpPr>
          <p:cNvPr id="3" name="コンテンツ プレースホルダー 2">
            <a:extLst>
              <a:ext uri="{FF2B5EF4-FFF2-40B4-BE49-F238E27FC236}">
                <a16:creationId xmlns:a16="http://schemas.microsoft.com/office/drawing/2014/main" id="{CA1A4FF1-A496-40D5-B4C6-60FE80510DAA}"/>
              </a:ext>
            </a:extLst>
          </p:cNvPr>
          <p:cNvSpPr>
            <a:spLocks noGrp="1"/>
          </p:cNvSpPr>
          <p:nvPr>
            <p:ph idx="1"/>
          </p:nvPr>
        </p:nvSpPr>
        <p:spPr>
          <a:xfrm>
            <a:off x="838200" y="1690688"/>
            <a:ext cx="10515600" cy="4563023"/>
          </a:xfrm>
        </p:spPr>
        <p:txBody>
          <a:bodyPr/>
          <a:lstStyle/>
          <a:p>
            <a:pPr>
              <a:spcBef>
                <a:spcPts val="2400"/>
              </a:spcBef>
            </a:pPr>
            <a:r>
              <a:rPr kumimoji="1" lang="en-US" altLang="ja-JP" sz="2400" dirty="0"/>
              <a:t>µSR</a:t>
            </a:r>
            <a:r>
              <a:rPr lang="ja-JP" altLang="en-US" sz="2400" dirty="0"/>
              <a:t> </a:t>
            </a:r>
            <a:r>
              <a:rPr lang="en-US" altLang="ja-JP" sz="2400" dirty="0"/>
              <a:t>=</a:t>
            </a:r>
            <a:r>
              <a:rPr lang="ja-JP" altLang="en-US" sz="2400" dirty="0"/>
              <a:t> </a:t>
            </a:r>
            <a:r>
              <a:rPr lang="en-US" altLang="ja-JP" sz="2400" dirty="0"/>
              <a:t>Muon</a:t>
            </a:r>
            <a:r>
              <a:rPr lang="ja-JP" altLang="en-US" sz="2400" dirty="0"/>
              <a:t> </a:t>
            </a:r>
            <a:r>
              <a:rPr lang="en-US" altLang="ja-JP" sz="2400" dirty="0"/>
              <a:t>Spin</a:t>
            </a:r>
            <a:r>
              <a:rPr lang="ja-JP" altLang="en-US" sz="2400" dirty="0"/>
              <a:t> </a:t>
            </a:r>
            <a:r>
              <a:rPr lang="en-US" altLang="ja-JP" sz="2400" dirty="0"/>
              <a:t>Rotation / Relaxation / Resonance </a:t>
            </a:r>
          </a:p>
          <a:p>
            <a:pPr>
              <a:spcBef>
                <a:spcPts val="2400"/>
              </a:spcBef>
            </a:pPr>
            <a:r>
              <a:rPr lang="ja-JP" altLang="en-US" sz="2400" dirty="0"/>
              <a:t>ミュオンという素粒子のスピンを高感度なプローブとして用いることで、物質の局所内部磁場の大きさや揺らぎを観測する実験法</a:t>
            </a:r>
            <a:br>
              <a:rPr lang="en-US" altLang="ja-JP" dirty="0"/>
            </a:br>
            <a:endParaRPr lang="en-US" altLang="ja-JP" dirty="0"/>
          </a:p>
        </p:txBody>
      </p:sp>
      <p:graphicFrame>
        <p:nvGraphicFramePr>
          <p:cNvPr id="4" name="表 3">
            <a:extLst>
              <a:ext uri="{FF2B5EF4-FFF2-40B4-BE49-F238E27FC236}">
                <a16:creationId xmlns:a16="http://schemas.microsoft.com/office/drawing/2014/main" id="{8DE1A3F4-748C-457B-A70D-F644E9C7EEC2}"/>
              </a:ext>
            </a:extLst>
          </p:cNvPr>
          <p:cNvGraphicFramePr>
            <a:graphicFrameLocks noGrp="1"/>
          </p:cNvGraphicFramePr>
          <p:nvPr>
            <p:extLst>
              <p:ext uri="{D42A27DB-BD31-4B8C-83A1-F6EECF244321}">
                <p14:modId xmlns:p14="http://schemas.microsoft.com/office/powerpoint/2010/main" val="1775173775"/>
              </p:ext>
            </p:extLst>
          </p:nvPr>
        </p:nvGraphicFramePr>
        <p:xfrm>
          <a:off x="838201" y="3429000"/>
          <a:ext cx="10515599" cy="2595880"/>
        </p:xfrm>
        <a:graphic>
          <a:graphicData uri="http://schemas.openxmlformats.org/drawingml/2006/table">
            <a:tbl>
              <a:tblPr firstRow="1" bandRow="1">
                <a:tableStyleId>{7DF18680-E054-41AD-8BC1-D1AEF772440D}</a:tableStyleId>
              </a:tblPr>
              <a:tblGrid>
                <a:gridCol w="2950265">
                  <a:extLst>
                    <a:ext uri="{9D8B030D-6E8A-4147-A177-3AD203B41FA5}">
                      <a16:colId xmlns:a16="http://schemas.microsoft.com/office/drawing/2014/main" val="165805824"/>
                    </a:ext>
                  </a:extLst>
                </a:gridCol>
                <a:gridCol w="2612336">
                  <a:extLst>
                    <a:ext uri="{9D8B030D-6E8A-4147-A177-3AD203B41FA5}">
                      <a16:colId xmlns:a16="http://schemas.microsoft.com/office/drawing/2014/main" val="2859544024"/>
                    </a:ext>
                  </a:extLst>
                </a:gridCol>
                <a:gridCol w="2493818">
                  <a:extLst>
                    <a:ext uri="{9D8B030D-6E8A-4147-A177-3AD203B41FA5}">
                      <a16:colId xmlns:a16="http://schemas.microsoft.com/office/drawing/2014/main" val="1435094153"/>
                    </a:ext>
                  </a:extLst>
                </a:gridCol>
                <a:gridCol w="2459180">
                  <a:extLst>
                    <a:ext uri="{9D8B030D-6E8A-4147-A177-3AD203B41FA5}">
                      <a16:colId xmlns:a16="http://schemas.microsoft.com/office/drawing/2014/main" val="3595025060"/>
                    </a:ext>
                  </a:extLst>
                </a:gridCol>
              </a:tblGrid>
              <a:tr h="370840">
                <a:tc>
                  <a:txBody>
                    <a:bodyPr/>
                    <a:lstStyle/>
                    <a:p>
                      <a:endParaRPr kumimoji="1" lang="ja-JP" altLang="en-US" dirty="0"/>
                    </a:p>
                  </a:txBody>
                  <a:tcPr/>
                </a:tc>
                <a:tc>
                  <a:txBody>
                    <a:bodyPr/>
                    <a:lstStyle/>
                    <a:p>
                      <a:pPr algn="ctr"/>
                      <a:r>
                        <a:rPr kumimoji="1" lang="ja-JP" altLang="en-US" dirty="0"/>
                        <a:t>電子</a:t>
                      </a:r>
                      <a:r>
                        <a:rPr kumimoji="1" lang="en-US" altLang="ja-JP" dirty="0"/>
                        <a:t>(e)</a:t>
                      </a:r>
                      <a:endParaRPr kumimoji="1" lang="ja-JP" altLang="en-US" dirty="0"/>
                    </a:p>
                  </a:txBody>
                  <a:tcPr/>
                </a:tc>
                <a:tc>
                  <a:txBody>
                    <a:bodyPr/>
                    <a:lstStyle/>
                    <a:p>
                      <a:pPr algn="ctr"/>
                      <a:r>
                        <a:rPr kumimoji="1" lang="ja-JP" altLang="en-US" dirty="0"/>
                        <a:t>ミュオン</a:t>
                      </a:r>
                      <a:r>
                        <a:rPr kumimoji="1" lang="en-US" altLang="ja-JP" dirty="0"/>
                        <a:t>(µ)</a:t>
                      </a:r>
                      <a:endParaRPr kumimoji="1" lang="ja-JP" altLang="en-US" dirty="0"/>
                    </a:p>
                  </a:txBody>
                  <a:tcPr/>
                </a:tc>
                <a:tc>
                  <a:txBody>
                    <a:bodyPr/>
                    <a:lstStyle/>
                    <a:p>
                      <a:pPr algn="ctr"/>
                      <a:r>
                        <a:rPr kumimoji="1" lang="ja-JP" altLang="en-US" dirty="0"/>
                        <a:t>陽子</a:t>
                      </a:r>
                      <a:r>
                        <a:rPr kumimoji="1" lang="en-US" altLang="ja-JP" dirty="0"/>
                        <a:t>(p)</a:t>
                      </a:r>
                      <a:endParaRPr kumimoji="1" lang="ja-JP" altLang="en-US" dirty="0"/>
                    </a:p>
                  </a:txBody>
                  <a:tcPr/>
                </a:tc>
                <a:extLst>
                  <a:ext uri="{0D108BD9-81ED-4DB2-BD59-A6C34878D82A}">
                    <a16:rowId xmlns:a16="http://schemas.microsoft.com/office/drawing/2014/main" val="3410871977"/>
                  </a:ext>
                </a:extLst>
              </a:tr>
              <a:tr h="370840">
                <a:tc>
                  <a:txBody>
                    <a:bodyPr/>
                    <a:lstStyle/>
                    <a:p>
                      <a:pPr algn="ctr"/>
                      <a:r>
                        <a:rPr kumimoji="1" lang="ja-JP" altLang="en-US" dirty="0"/>
                        <a:t>質量</a:t>
                      </a:r>
                      <a:r>
                        <a:rPr kumimoji="1" lang="en-US" altLang="ja-JP" dirty="0"/>
                        <a:t>(MeV/c</a:t>
                      </a:r>
                      <a:r>
                        <a:rPr kumimoji="1" lang="en-US" altLang="ja-JP" baseline="30000" dirty="0"/>
                        <a:t>2</a:t>
                      </a:r>
                      <a:r>
                        <a:rPr kumimoji="1" lang="en-US" altLang="ja-JP" baseline="0" dirty="0"/>
                        <a:t>)</a:t>
                      </a:r>
                      <a:endParaRPr kumimoji="1" lang="ja-JP" altLang="en-US" dirty="0"/>
                    </a:p>
                  </a:txBody>
                  <a:tcPr/>
                </a:tc>
                <a:tc>
                  <a:txBody>
                    <a:bodyPr/>
                    <a:lstStyle/>
                    <a:p>
                      <a:pPr algn="ctr"/>
                      <a:r>
                        <a:rPr kumimoji="1" lang="en-US" altLang="ja-JP" dirty="0"/>
                        <a:t>0.511</a:t>
                      </a:r>
                      <a:endParaRPr kumimoji="1" lang="ja-JP" altLang="en-US" dirty="0"/>
                    </a:p>
                  </a:txBody>
                  <a:tcPr/>
                </a:tc>
                <a:tc>
                  <a:txBody>
                    <a:bodyPr/>
                    <a:lstStyle/>
                    <a:p>
                      <a:pPr algn="ctr"/>
                      <a:r>
                        <a:rPr kumimoji="1" lang="en-US" altLang="ja-JP" dirty="0"/>
                        <a:t>105.66</a:t>
                      </a:r>
                      <a:endParaRPr kumimoji="1" lang="ja-JP" altLang="en-US" dirty="0"/>
                    </a:p>
                  </a:txBody>
                  <a:tcPr/>
                </a:tc>
                <a:tc>
                  <a:txBody>
                    <a:bodyPr/>
                    <a:lstStyle/>
                    <a:p>
                      <a:pPr algn="ctr"/>
                      <a:r>
                        <a:rPr kumimoji="1" lang="en-US" altLang="ja-JP" dirty="0"/>
                        <a:t>938.27</a:t>
                      </a:r>
                      <a:endParaRPr kumimoji="1" lang="ja-JP" altLang="en-US" dirty="0"/>
                    </a:p>
                  </a:txBody>
                  <a:tcPr/>
                </a:tc>
                <a:extLst>
                  <a:ext uri="{0D108BD9-81ED-4DB2-BD59-A6C34878D82A}">
                    <a16:rowId xmlns:a16="http://schemas.microsoft.com/office/drawing/2014/main" val="1729852725"/>
                  </a:ext>
                </a:extLst>
              </a:tr>
              <a:tr h="370840">
                <a:tc>
                  <a:txBody>
                    <a:bodyPr/>
                    <a:lstStyle/>
                    <a:p>
                      <a:pPr algn="ctr"/>
                      <a:r>
                        <a:rPr kumimoji="1" lang="ja-JP" altLang="en-US" dirty="0"/>
                        <a:t>電荷</a:t>
                      </a:r>
                      <a:r>
                        <a:rPr kumimoji="1" lang="en-US" altLang="ja-JP" dirty="0"/>
                        <a:t>(e)</a:t>
                      </a:r>
                      <a:endParaRPr kumimoji="1" lang="ja-JP" altLang="en-US" dirty="0"/>
                    </a:p>
                  </a:txBody>
                  <a:tcPr/>
                </a:tc>
                <a:tc>
                  <a:txBody>
                    <a:bodyPr/>
                    <a:lstStyle/>
                    <a:p>
                      <a:pPr algn="ctr"/>
                      <a:r>
                        <a:rPr kumimoji="1" lang="en-US" altLang="ja-JP" dirty="0"/>
                        <a:t>±1</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±1</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aseline="0" dirty="0"/>
                        <a:t>+</a:t>
                      </a:r>
                      <a:r>
                        <a:rPr kumimoji="1" lang="en-US" altLang="ja-JP" dirty="0"/>
                        <a:t>1</a:t>
                      </a:r>
                      <a:endParaRPr kumimoji="1" lang="ja-JP" altLang="en-US" dirty="0"/>
                    </a:p>
                  </a:txBody>
                  <a:tcPr/>
                </a:tc>
                <a:extLst>
                  <a:ext uri="{0D108BD9-81ED-4DB2-BD59-A6C34878D82A}">
                    <a16:rowId xmlns:a16="http://schemas.microsoft.com/office/drawing/2014/main" val="2784479839"/>
                  </a:ext>
                </a:extLst>
              </a:tr>
              <a:tr h="370840">
                <a:tc>
                  <a:txBody>
                    <a:bodyPr/>
                    <a:lstStyle/>
                    <a:p>
                      <a:pPr algn="ctr"/>
                      <a:r>
                        <a:rPr kumimoji="1" lang="ja-JP" altLang="en-US" dirty="0"/>
                        <a:t>スピン</a:t>
                      </a:r>
                    </a:p>
                  </a:txBody>
                  <a:tcPr/>
                </a:tc>
                <a:tc>
                  <a:txBody>
                    <a:bodyPr/>
                    <a:lstStyle/>
                    <a:p>
                      <a:pPr algn="ctr"/>
                      <a:r>
                        <a:rPr kumimoji="1" lang="en-US" altLang="ja-JP" dirty="0"/>
                        <a:t>1/2</a:t>
                      </a:r>
                      <a:endParaRPr kumimoji="1" lang="ja-JP" altLang="en-US" dirty="0"/>
                    </a:p>
                  </a:txBody>
                  <a:tcPr/>
                </a:tc>
                <a:tc>
                  <a:txBody>
                    <a:bodyPr/>
                    <a:lstStyle/>
                    <a:p>
                      <a:pPr algn="ctr"/>
                      <a:r>
                        <a:rPr kumimoji="1" lang="en-US" altLang="ja-JP" dirty="0"/>
                        <a:t>1/2</a:t>
                      </a:r>
                      <a:endParaRPr kumimoji="1" lang="ja-JP" altLang="en-US" dirty="0"/>
                    </a:p>
                  </a:txBody>
                  <a:tcPr/>
                </a:tc>
                <a:tc>
                  <a:txBody>
                    <a:bodyPr/>
                    <a:lstStyle/>
                    <a:p>
                      <a:pPr algn="ctr"/>
                      <a:r>
                        <a:rPr kumimoji="1" lang="en-US" altLang="ja-JP" dirty="0"/>
                        <a:t>1/2</a:t>
                      </a:r>
                      <a:endParaRPr kumimoji="1" lang="ja-JP" altLang="en-US" dirty="0"/>
                    </a:p>
                  </a:txBody>
                  <a:tcPr/>
                </a:tc>
                <a:extLst>
                  <a:ext uri="{0D108BD9-81ED-4DB2-BD59-A6C34878D82A}">
                    <a16:rowId xmlns:a16="http://schemas.microsoft.com/office/drawing/2014/main" val="3322600138"/>
                  </a:ext>
                </a:extLst>
              </a:tr>
              <a:tr h="370840">
                <a:tc>
                  <a:txBody>
                    <a:bodyPr/>
                    <a:lstStyle/>
                    <a:p>
                      <a:pPr algn="ctr"/>
                      <a:r>
                        <a:rPr kumimoji="1" lang="ja-JP" altLang="en-US" dirty="0"/>
                        <a:t>磁気モーメント</a:t>
                      </a:r>
                      <a:r>
                        <a:rPr kumimoji="1" lang="en-US" altLang="ja-JP" dirty="0"/>
                        <a:t>(10</a:t>
                      </a:r>
                      <a:r>
                        <a:rPr kumimoji="1" lang="en-US" altLang="ja-JP" baseline="30000" dirty="0"/>
                        <a:t>-26</a:t>
                      </a:r>
                      <a:r>
                        <a:rPr kumimoji="1" lang="en-US" altLang="ja-JP" baseline="0" dirty="0"/>
                        <a:t>J/T)</a:t>
                      </a:r>
                      <a:endParaRPr kumimoji="1" lang="ja-JP" altLang="en-US" dirty="0"/>
                    </a:p>
                  </a:txBody>
                  <a:tcPr/>
                </a:tc>
                <a:tc>
                  <a:txBody>
                    <a:bodyPr/>
                    <a:lstStyle/>
                    <a:p>
                      <a:pPr algn="ctr"/>
                      <a:r>
                        <a:rPr kumimoji="1" lang="en-US" altLang="ja-JP" dirty="0"/>
                        <a:t>927.401</a:t>
                      </a:r>
                      <a:endParaRPr kumimoji="1" lang="ja-JP" altLang="en-US" dirty="0"/>
                    </a:p>
                  </a:txBody>
                  <a:tcPr/>
                </a:tc>
                <a:tc>
                  <a:txBody>
                    <a:bodyPr/>
                    <a:lstStyle/>
                    <a:p>
                      <a:pPr algn="ctr"/>
                      <a:r>
                        <a:rPr kumimoji="1" lang="en-US" altLang="ja-JP" dirty="0"/>
                        <a:t>4.49048</a:t>
                      </a:r>
                      <a:endParaRPr kumimoji="1" lang="ja-JP" altLang="en-US" dirty="0"/>
                    </a:p>
                  </a:txBody>
                  <a:tcPr/>
                </a:tc>
                <a:tc>
                  <a:txBody>
                    <a:bodyPr/>
                    <a:lstStyle/>
                    <a:p>
                      <a:pPr algn="ctr"/>
                      <a:r>
                        <a:rPr kumimoji="1" lang="en-US" altLang="ja-JP" dirty="0"/>
                        <a:t>1.41057</a:t>
                      </a:r>
                      <a:endParaRPr kumimoji="1" lang="ja-JP" altLang="en-US" dirty="0"/>
                    </a:p>
                  </a:txBody>
                  <a:tcPr/>
                </a:tc>
                <a:extLst>
                  <a:ext uri="{0D108BD9-81ED-4DB2-BD59-A6C34878D82A}">
                    <a16:rowId xmlns:a16="http://schemas.microsoft.com/office/drawing/2014/main" val="1062394812"/>
                  </a:ext>
                </a:extLst>
              </a:tr>
              <a:tr h="370840">
                <a:tc>
                  <a:txBody>
                    <a:bodyPr/>
                    <a:lstStyle/>
                    <a:p>
                      <a:pPr algn="ctr"/>
                      <a:r>
                        <a:rPr kumimoji="1" lang="ja-JP" altLang="en-US" dirty="0"/>
                        <a:t>磁気回転比</a:t>
                      </a:r>
                      <a:r>
                        <a:rPr kumimoji="1" lang="en-US" altLang="ja-JP" dirty="0"/>
                        <a:t>(MHz/T)</a:t>
                      </a:r>
                      <a:endParaRPr kumimoji="1" lang="ja-JP" altLang="en-US" dirty="0"/>
                    </a:p>
                  </a:txBody>
                  <a:tcPr/>
                </a:tc>
                <a:tc>
                  <a:txBody>
                    <a:bodyPr/>
                    <a:lstStyle/>
                    <a:p>
                      <a:pPr algn="ctr"/>
                      <a:r>
                        <a:rPr kumimoji="1" lang="en-US" altLang="ja-JP" dirty="0"/>
                        <a:t>28024.2</a:t>
                      </a:r>
                      <a:endParaRPr kumimoji="1" lang="ja-JP" altLang="en-US" dirty="0"/>
                    </a:p>
                  </a:txBody>
                  <a:tcPr/>
                </a:tc>
                <a:tc>
                  <a:txBody>
                    <a:bodyPr/>
                    <a:lstStyle/>
                    <a:p>
                      <a:pPr algn="ctr"/>
                      <a:r>
                        <a:rPr kumimoji="1" lang="en-US" altLang="ja-JP" dirty="0"/>
                        <a:t>135.5342</a:t>
                      </a:r>
                      <a:endParaRPr kumimoji="1" lang="ja-JP" altLang="en-US" dirty="0"/>
                    </a:p>
                  </a:txBody>
                  <a:tcPr/>
                </a:tc>
                <a:tc>
                  <a:txBody>
                    <a:bodyPr/>
                    <a:lstStyle/>
                    <a:p>
                      <a:pPr algn="ctr"/>
                      <a:r>
                        <a:rPr kumimoji="1" lang="en-US" altLang="ja-JP" dirty="0"/>
                        <a:t>42.5774</a:t>
                      </a:r>
                      <a:endParaRPr kumimoji="1" lang="ja-JP" altLang="en-US" dirty="0"/>
                    </a:p>
                  </a:txBody>
                  <a:tcPr/>
                </a:tc>
                <a:extLst>
                  <a:ext uri="{0D108BD9-81ED-4DB2-BD59-A6C34878D82A}">
                    <a16:rowId xmlns:a16="http://schemas.microsoft.com/office/drawing/2014/main" val="4003061205"/>
                  </a:ext>
                </a:extLst>
              </a:tr>
              <a:tr h="370840">
                <a:tc>
                  <a:txBody>
                    <a:bodyPr/>
                    <a:lstStyle/>
                    <a:p>
                      <a:pPr algn="ctr"/>
                      <a:r>
                        <a:rPr kumimoji="1" lang="ja-JP" altLang="en-US" dirty="0"/>
                        <a:t>寿命</a:t>
                      </a:r>
                      <a:r>
                        <a:rPr kumimoji="1" lang="en-US" altLang="ja-JP" dirty="0"/>
                        <a:t>(µs)</a:t>
                      </a:r>
                      <a:endParaRPr kumimoji="1" lang="ja-JP" altLang="en-US" dirty="0"/>
                    </a:p>
                  </a:txBody>
                  <a:tcPr/>
                </a:tc>
                <a:tc>
                  <a:txBody>
                    <a:bodyPr/>
                    <a:lstStyle/>
                    <a:p>
                      <a:pPr algn="ctr"/>
                      <a:r>
                        <a:rPr kumimoji="1" lang="ja-JP" altLang="en-US" dirty="0"/>
                        <a:t>∞</a:t>
                      </a:r>
                    </a:p>
                  </a:txBody>
                  <a:tcPr/>
                </a:tc>
                <a:tc>
                  <a:txBody>
                    <a:bodyPr/>
                    <a:lstStyle/>
                    <a:p>
                      <a:pPr algn="ctr"/>
                      <a:r>
                        <a:rPr kumimoji="1" lang="en-US" altLang="ja-JP" dirty="0"/>
                        <a:t>2.1971</a:t>
                      </a:r>
                      <a:endParaRPr kumimoji="1" lang="ja-JP" altLang="en-US" dirty="0"/>
                    </a:p>
                  </a:txBody>
                  <a:tcPr/>
                </a:tc>
                <a:tc>
                  <a:txBody>
                    <a:bodyPr/>
                    <a:lstStyle/>
                    <a:p>
                      <a:pPr algn="ctr"/>
                      <a:r>
                        <a:rPr kumimoji="1" lang="ja-JP" altLang="en-US" dirty="0"/>
                        <a:t>∞</a:t>
                      </a:r>
                    </a:p>
                  </a:txBody>
                  <a:tcPr/>
                </a:tc>
                <a:extLst>
                  <a:ext uri="{0D108BD9-81ED-4DB2-BD59-A6C34878D82A}">
                    <a16:rowId xmlns:a16="http://schemas.microsoft.com/office/drawing/2014/main" val="3734380278"/>
                  </a:ext>
                </a:extLst>
              </a:tr>
            </a:tbl>
          </a:graphicData>
        </a:graphic>
      </p:graphicFrame>
    </p:spTree>
    <p:extLst>
      <p:ext uri="{BB962C8B-B14F-4D97-AF65-F5344CB8AC3E}">
        <p14:creationId xmlns:p14="http://schemas.microsoft.com/office/powerpoint/2010/main" val="46691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C91612-C3C7-44FE-904E-C963BD8AD4B0}"/>
              </a:ext>
            </a:extLst>
          </p:cNvPr>
          <p:cNvSpPr>
            <a:spLocks noGrp="1"/>
          </p:cNvSpPr>
          <p:nvPr>
            <p:ph type="title"/>
          </p:nvPr>
        </p:nvSpPr>
        <p:spPr>
          <a:xfrm>
            <a:off x="838200" y="365125"/>
            <a:ext cx="10515600" cy="1325563"/>
          </a:xfrm>
        </p:spPr>
        <p:txBody>
          <a:bodyPr>
            <a:normAutofit/>
          </a:bodyPr>
          <a:lstStyle/>
          <a:p>
            <a:r>
              <a:rPr kumimoji="1"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他の実験法との</a:t>
            </a:r>
            <a:r>
              <a:rPr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比較</a:t>
            </a:r>
            <a:endParaRPr kumimoji="1" lang="ja-JP" altLang="en-US" sz="3600" dirty="0">
              <a:solidFill>
                <a:schemeClr val="accent1">
                  <a:lumMod val="75000"/>
                </a:schemeClr>
              </a:solidFill>
            </a:endParaRPr>
          </a:p>
        </p:txBody>
      </p:sp>
      <p:sp>
        <p:nvSpPr>
          <p:cNvPr id="10" name="Content Placeholder 9">
            <a:extLst>
              <a:ext uri="{FF2B5EF4-FFF2-40B4-BE49-F238E27FC236}">
                <a16:creationId xmlns:a16="http://schemas.microsoft.com/office/drawing/2014/main" id="{9D3482B5-0BF5-4E0C-AB44-FCF5B78CB993}"/>
              </a:ext>
            </a:extLst>
          </p:cNvPr>
          <p:cNvSpPr>
            <a:spLocks noGrp="1"/>
          </p:cNvSpPr>
          <p:nvPr>
            <p:ph idx="1"/>
          </p:nvPr>
        </p:nvSpPr>
        <p:spPr>
          <a:xfrm>
            <a:off x="838200" y="1690688"/>
            <a:ext cx="5060269" cy="4486275"/>
          </a:xfrm>
        </p:spPr>
        <p:txBody>
          <a:bodyPr>
            <a:normAutofit lnSpcReduction="10000"/>
          </a:bodyPr>
          <a:lstStyle/>
          <a:p>
            <a:pPr>
              <a:lnSpc>
                <a:spcPct val="100000"/>
              </a:lnSpc>
              <a:spcBef>
                <a:spcPts val="1800"/>
              </a:spcBef>
            </a:pPr>
            <a:r>
              <a:rPr lang="ja-JP" altLang="en-US" sz="2000" u="sng" dirty="0"/>
              <a:t>他の実験法で見ることのできない時間スケールの現象をみることができる</a:t>
            </a:r>
            <a:endParaRPr lang="en-US" altLang="ja-JP" sz="2000" u="sng" dirty="0"/>
          </a:p>
          <a:p>
            <a:pPr>
              <a:lnSpc>
                <a:spcPct val="100000"/>
              </a:lnSpc>
              <a:spcBef>
                <a:spcPts val="1800"/>
              </a:spcBef>
            </a:pPr>
            <a:r>
              <a:rPr lang="ja-JP" altLang="en-US" sz="2000" dirty="0"/>
              <a:t>中性子回折に比べて</a:t>
            </a:r>
            <a:br>
              <a:rPr lang="en-US" altLang="ja-JP" sz="2000" dirty="0"/>
            </a:br>
            <a:r>
              <a:rPr lang="ja-JP" altLang="en-US" sz="2000" dirty="0"/>
              <a:t>長距離秩序の有無に関わらず磁性を評価でき、相分離がある系など空間的に不均一な場合にも適用できる。</a:t>
            </a:r>
            <a:endParaRPr lang="en-US" altLang="ja-JP" sz="2000" dirty="0"/>
          </a:p>
          <a:p>
            <a:pPr>
              <a:lnSpc>
                <a:spcPct val="100000"/>
              </a:lnSpc>
              <a:spcBef>
                <a:spcPts val="1800"/>
              </a:spcBef>
            </a:pPr>
            <a:r>
              <a:rPr lang="en-US" altLang="ja-JP" sz="2000" dirty="0"/>
              <a:t>NMR</a:t>
            </a:r>
            <a:r>
              <a:rPr lang="ja-JP" altLang="en-US" sz="2000" dirty="0"/>
              <a:t>に比べて</a:t>
            </a:r>
            <a:br>
              <a:rPr lang="en-US" altLang="ja-JP" sz="2000" dirty="0"/>
            </a:br>
            <a:r>
              <a:rPr lang="en-US" altLang="ja-JP" sz="2000" dirty="0"/>
              <a:t>µSR</a:t>
            </a:r>
            <a:r>
              <a:rPr lang="ja-JP" altLang="en-US" sz="2000" dirty="0"/>
              <a:t>はスピン</a:t>
            </a:r>
            <a:r>
              <a:rPr lang="en-US" altLang="ja-JP" sz="2000" dirty="0"/>
              <a:t>1/2</a:t>
            </a:r>
            <a:r>
              <a:rPr lang="ja-JP" altLang="en-US" sz="2000" dirty="0"/>
              <a:t>の</a:t>
            </a:r>
            <a:r>
              <a:rPr lang="en-US" altLang="ja-JP" sz="2000" dirty="0"/>
              <a:t>NMR</a:t>
            </a:r>
            <a:r>
              <a:rPr lang="ja-JP" altLang="en-US" sz="2000" dirty="0"/>
              <a:t>に対応</a:t>
            </a:r>
            <a:br>
              <a:rPr lang="en-US" altLang="ja-JP" sz="2000" dirty="0"/>
            </a:br>
            <a:r>
              <a:rPr lang="en-US" altLang="ja-JP" sz="2000" dirty="0"/>
              <a:t>1)</a:t>
            </a:r>
            <a:r>
              <a:rPr lang="ja-JP" altLang="en-US" sz="2000" dirty="0"/>
              <a:t>磁気双極子相互作用のみで解釈の任意</a:t>
            </a:r>
            <a:br>
              <a:rPr lang="en-US" altLang="ja-JP" sz="2000" dirty="0"/>
            </a:br>
            <a:r>
              <a:rPr lang="ja-JP" altLang="en-US" sz="2000" dirty="0"/>
              <a:t>　性が少ない</a:t>
            </a:r>
            <a:br>
              <a:rPr lang="en-US" altLang="ja-JP" sz="2000" dirty="0"/>
            </a:br>
            <a:r>
              <a:rPr lang="en-US" altLang="ja-JP" sz="2000" dirty="0"/>
              <a:t>2)</a:t>
            </a:r>
            <a:r>
              <a:rPr lang="ja-JP" altLang="en-US" sz="2000" dirty="0"/>
              <a:t>核スピンの有無に依らない</a:t>
            </a:r>
            <a:br>
              <a:rPr lang="en-US" altLang="ja-JP" sz="2000" dirty="0"/>
            </a:br>
            <a:r>
              <a:rPr lang="en-US" altLang="ja-JP" sz="2000" dirty="0"/>
              <a:t>3)NMR</a:t>
            </a:r>
            <a:r>
              <a:rPr lang="ja-JP" altLang="en-US" sz="2000" dirty="0"/>
              <a:t>よりも高感度</a:t>
            </a:r>
            <a:br>
              <a:rPr lang="en-US" altLang="ja-JP" sz="2000" dirty="0"/>
            </a:br>
            <a:r>
              <a:rPr lang="en-US" altLang="ja-JP" sz="2000" dirty="0"/>
              <a:t>4)</a:t>
            </a:r>
            <a:r>
              <a:rPr lang="ja-JP" altLang="en-US" sz="2000" dirty="0"/>
              <a:t>常にゼロ磁場測定可能</a:t>
            </a:r>
            <a:br>
              <a:rPr lang="en-US" altLang="ja-JP" sz="2000" dirty="0"/>
            </a:br>
            <a:endParaRPr lang="en-US" altLang="ja-JP" sz="2000" dirty="0"/>
          </a:p>
          <a:p>
            <a:endParaRPr lang="en-US" sz="2000" dirty="0"/>
          </a:p>
        </p:txBody>
      </p:sp>
      <p:pic>
        <p:nvPicPr>
          <p:cNvPr id="11" name="図 10">
            <a:extLst>
              <a:ext uri="{FF2B5EF4-FFF2-40B4-BE49-F238E27FC236}">
                <a16:creationId xmlns:a16="http://schemas.microsoft.com/office/drawing/2014/main" id="{4AF1D49F-782B-4CC8-8E4E-356D27393C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8492" y="1825625"/>
            <a:ext cx="6233508" cy="3578560"/>
          </a:xfrm>
          <a:prstGeom prst="rect">
            <a:avLst/>
          </a:prstGeom>
        </p:spPr>
      </p:pic>
      <p:sp>
        <p:nvSpPr>
          <p:cNvPr id="12" name="テキスト ボックス 11">
            <a:extLst>
              <a:ext uri="{FF2B5EF4-FFF2-40B4-BE49-F238E27FC236}">
                <a16:creationId xmlns:a16="http://schemas.microsoft.com/office/drawing/2014/main" id="{E3414B49-8A93-43A6-8235-CB00AB326B43}"/>
              </a:ext>
            </a:extLst>
          </p:cNvPr>
          <p:cNvSpPr txBox="1"/>
          <p:nvPr/>
        </p:nvSpPr>
        <p:spPr>
          <a:xfrm>
            <a:off x="5860473" y="5324272"/>
            <a:ext cx="6233508" cy="214850"/>
          </a:xfrm>
          <a:prstGeom prst="rect">
            <a:avLst/>
          </a:prstGeom>
          <a:noFill/>
        </p:spPr>
        <p:txBody>
          <a:bodyPr wrap="square" rtlCol="0">
            <a:spAutoFit/>
          </a:bodyPr>
          <a:lstStyle/>
          <a:p>
            <a:r>
              <a:rPr kumimoji="1" lang="ja-JP" altLang="en-US" sz="800" dirty="0"/>
              <a:t>門野良典</a:t>
            </a:r>
            <a:r>
              <a:rPr lang="ja-JP" altLang="en-US" sz="800" dirty="0"/>
              <a:t>・</a:t>
            </a:r>
            <a:r>
              <a:rPr kumimoji="1" lang="ja-JP" altLang="en-US" sz="800" dirty="0"/>
              <a:t>足立伸一</a:t>
            </a:r>
            <a:r>
              <a:rPr lang="ja-JP" altLang="en-US" sz="800" dirty="0"/>
              <a:t>・</a:t>
            </a:r>
            <a:r>
              <a:rPr kumimoji="1" lang="ja-JP" altLang="en-US" sz="800" dirty="0"/>
              <a:t>小野寛太</a:t>
            </a:r>
            <a:r>
              <a:rPr lang="ja-JP" altLang="en-US" sz="800" dirty="0"/>
              <a:t>・</a:t>
            </a:r>
            <a:r>
              <a:rPr kumimoji="1" lang="ja-JP" altLang="en-US" sz="800" dirty="0"/>
              <a:t>稲田康宏</a:t>
            </a:r>
            <a:r>
              <a:rPr lang="ja-JP" altLang="en-US" sz="800" dirty="0"/>
              <a:t>・</a:t>
            </a:r>
            <a:r>
              <a:rPr kumimoji="1" lang="ja-JP" altLang="en-US" sz="800" dirty="0"/>
              <a:t>伊藤晋一</a:t>
            </a:r>
            <a:r>
              <a:rPr lang="ja-JP" altLang="en-US" sz="800" dirty="0"/>
              <a:t>・鬼柳喜明・大友季哉・鬼頭俊夫</a:t>
            </a:r>
            <a:r>
              <a:rPr kumimoji="1" lang="ja-JP" altLang="en-US" sz="800" dirty="0"/>
              <a:t>（</a:t>
            </a:r>
            <a:r>
              <a:rPr kumimoji="1" lang="en-US" altLang="ja-JP" sz="800" dirty="0"/>
              <a:t>2013</a:t>
            </a:r>
            <a:r>
              <a:rPr kumimoji="1" lang="ja-JP" altLang="en-US" sz="800" dirty="0"/>
              <a:t>）</a:t>
            </a:r>
            <a:r>
              <a:rPr lang="en-US" altLang="ja-JP" sz="800" dirty="0"/>
              <a:t> 『</a:t>
            </a:r>
            <a:r>
              <a:rPr lang="ja-JP" altLang="en-US" sz="800" dirty="0"/>
              <a:t>量子ビーム物質科学</a:t>
            </a:r>
            <a:r>
              <a:rPr lang="en-US" altLang="ja-JP" sz="800" dirty="0"/>
              <a:t>』</a:t>
            </a:r>
            <a:r>
              <a:rPr lang="ja-JP" altLang="en-US" sz="800" dirty="0"/>
              <a:t>共立出版</a:t>
            </a:r>
            <a:endParaRPr kumimoji="1" lang="ja-JP" altLang="en-US" sz="800" dirty="0"/>
          </a:p>
        </p:txBody>
      </p:sp>
    </p:spTree>
    <p:extLst>
      <p:ext uri="{BB962C8B-B14F-4D97-AF65-F5344CB8AC3E}">
        <p14:creationId xmlns:p14="http://schemas.microsoft.com/office/powerpoint/2010/main" val="275653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A7B701F-987A-4EC9-8B3C-602EB77AF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35894"/>
          </a:xfrm>
          <a:prstGeom prst="rect">
            <a:avLst/>
          </a:prstGeom>
        </p:spPr>
      </p:pic>
      <p:sp>
        <p:nvSpPr>
          <p:cNvPr id="2" name="タイトル 1">
            <a:extLst>
              <a:ext uri="{FF2B5EF4-FFF2-40B4-BE49-F238E27FC236}">
                <a16:creationId xmlns:a16="http://schemas.microsoft.com/office/drawing/2014/main" id="{0B868A3D-7213-465A-8E94-967C7386731C}"/>
              </a:ext>
            </a:extLst>
          </p:cNvPr>
          <p:cNvSpPr>
            <a:spLocks noGrp="1"/>
          </p:cNvSpPr>
          <p:nvPr>
            <p:ph type="title"/>
          </p:nvPr>
        </p:nvSpPr>
        <p:spPr>
          <a:xfrm>
            <a:off x="1046196" y="5010331"/>
            <a:ext cx="3898627" cy="1325563"/>
          </a:xfrm>
        </p:spPr>
        <p:txBody>
          <a:bodyPr>
            <a:normAutofit/>
          </a:bodyPr>
          <a:lstStyle/>
          <a:p>
            <a:r>
              <a:rPr kumimoji="1" lang="en-US" altLang="ja-JP"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rPr>
              <a:t>µSR</a:t>
            </a:r>
            <a:r>
              <a:rPr kumimoji="1" lang="ja-JP" altLang="en-US"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rPr>
              <a:t>の実験施設</a:t>
            </a:r>
          </a:p>
        </p:txBody>
      </p:sp>
      <p:sp>
        <p:nvSpPr>
          <p:cNvPr id="15" name="テキスト ボックス 14">
            <a:extLst>
              <a:ext uri="{FF2B5EF4-FFF2-40B4-BE49-F238E27FC236}">
                <a16:creationId xmlns:a16="http://schemas.microsoft.com/office/drawing/2014/main" id="{F9835605-DF06-4328-8B16-4777AB90732C}"/>
              </a:ext>
            </a:extLst>
          </p:cNvPr>
          <p:cNvSpPr txBox="1"/>
          <p:nvPr/>
        </p:nvSpPr>
        <p:spPr>
          <a:xfrm>
            <a:off x="5638800" y="2974109"/>
            <a:ext cx="914400" cy="914400"/>
          </a:xfrm>
          <a:prstGeom prst="rect">
            <a:avLst/>
          </a:prstGeom>
          <a:noFill/>
        </p:spPr>
        <p:txBody>
          <a:bodyPr wrap="square" rtlCol="0">
            <a:spAutoFit/>
          </a:bodyPr>
          <a:lstStyle/>
          <a:p>
            <a:endParaRPr kumimoji="1" lang="ja-JP" altLang="en-US" dirty="0"/>
          </a:p>
        </p:txBody>
      </p:sp>
      <p:sp>
        <p:nvSpPr>
          <p:cNvPr id="17" name="テキスト ボックス 16">
            <a:extLst>
              <a:ext uri="{FF2B5EF4-FFF2-40B4-BE49-F238E27FC236}">
                <a16:creationId xmlns:a16="http://schemas.microsoft.com/office/drawing/2014/main" id="{ED58A996-66C4-47F6-8DEC-CAECA7A94B2E}"/>
              </a:ext>
            </a:extLst>
          </p:cNvPr>
          <p:cNvSpPr txBox="1"/>
          <p:nvPr/>
        </p:nvSpPr>
        <p:spPr>
          <a:xfrm>
            <a:off x="90301" y="6385578"/>
            <a:ext cx="11573164" cy="415498"/>
          </a:xfrm>
          <a:prstGeom prst="rect">
            <a:avLst/>
          </a:prstGeom>
          <a:noFill/>
        </p:spPr>
        <p:txBody>
          <a:bodyPr wrap="square" rtlCol="0">
            <a:spAutoFit/>
          </a:bodyPr>
          <a:lstStyle/>
          <a:p>
            <a:r>
              <a:rPr lang="en-US" altLang="ja-JP" sz="1050" dirty="0"/>
              <a:t>J-PARC </a:t>
            </a:r>
            <a:r>
              <a:rPr lang="ja-JP" altLang="en-US" sz="1050" dirty="0"/>
              <a:t>物質・生命科学実験施設（</a:t>
            </a:r>
            <a:r>
              <a:rPr lang="en-US" altLang="ja-JP" sz="1050" dirty="0"/>
              <a:t>2016)</a:t>
            </a:r>
            <a:r>
              <a:rPr lang="ja-JP" altLang="en-US" sz="1050" dirty="0"/>
              <a:t>「</a:t>
            </a:r>
            <a:r>
              <a:rPr lang="en-US" altLang="ja-JP" sz="1050" dirty="0"/>
              <a:t>MLF</a:t>
            </a:r>
            <a:r>
              <a:rPr lang="ja-JP" altLang="en-US" sz="1050" dirty="0"/>
              <a:t>施設・実験装置パンフレット」より引用</a:t>
            </a:r>
            <a:endParaRPr lang="en-US" altLang="ja-JP" sz="1050" dirty="0"/>
          </a:p>
          <a:p>
            <a:r>
              <a:rPr lang="en-US" altLang="ja-JP" sz="1050" dirty="0">
                <a:hlinkClick r:id="rId3"/>
              </a:rPr>
              <a:t>http://j-parc.jp/researcher/MatLife/ja/publication/files/MLF_brochure_2016.pdf</a:t>
            </a:r>
            <a:endParaRPr kumimoji="1" lang="ja-JP" altLang="en-US" sz="1050" dirty="0"/>
          </a:p>
        </p:txBody>
      </p:sp>
    </p:spTree>
    <p:extLst>
      <p:ext uri="{BB962C8B-B14F-4D97-AF65-F5344CB8AC3E}">
        <p14:creationId xmlns:p14="http://schemas.microsoft.com/office/powerpoint/2010/main" val="1423893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2AB887-A6CA-457A-88A8-9A3BD973C2E6}"/>
              </a:ext>
            </a:extLst>
          </p:cNvPr>
          <p:cNvSpPr>
            <a:spLocks noGrp="1"/>
          </p:cNvSpPr>
          <p:nvPr>
            <p:ph type="title"/>
          </p:nvPr>
        </p:nvSpPr>
        <p:spPr>
          <a:xfrm>
            <a:off x="838200" y="365125"/>
            <a:ext cx="10515600" cy="1325563"/>
          </a:xfrm>
        </p:spPr>
        <p:txBody>
          <a:bodyPr>
            <a:normAutofit/>
          </a:bodyPr>
          <a:lstStyle/>
          <a:p>
            <a:r>
              <a:rPr lang="en-US" altLang="ja-JP"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rPr>
              <a:t>µSR</a:t>
            </a:r>
            <a:r>
              <a:rPr lang="ja-JP" altLang="en-US"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rPr>
              <a:t>実験の概要</a:t>
            </a:r>
            <a:endParaRPr kumimoji="1" lang="ja-JP" altLang="en-US" sz="3600" dirty="0"/>
          </a:p>
        </p:txBody>
      </p:sp>
      <p:sp>
        <p:nvSpPr>
          <p:cNvPr id="3" name="コンテンツ プレースホルダー 2">
            <a:extLst>
              <a:ext uri="{FF2B5EF4-FFF2-40B4-BE49-F238E27FC236}">
                <a16:creationId xmlns:a16="http://schemas.microsoft.com/office/drawing/2014/main" id="{0CD2E20B-C40C-414D-AE26-D3CD5135E947}"/>
              </a:ext>
            </a:extLst>
          </p:cNvPr>
          <p:cNvSpPr>
            <a:spLocks noGrp="1"/>
          </p:cNvSpPr>
          <p:nvPr>
            <p:ph idx="1"/>
          </p:nvPr>
        </p:nvSpPr>
        <p:spPr>
          <a:xfrm>
            <a:off x="838200" y="1690689"/>
            <a:ext cx="10515600" cy="4564338"/>
          </a:xfrm>
        </p:spPr>
        <p:txBody>
          <a:bodyPr>
            <a:normAutofit/>
          </a:bodyPr>
          <a:lstStyle/>
          <a:p>
            <a:pPr marL="0" indent="0">
              <a:spcBef>
                <a:spcPts val="600"/>
              </a:spcBef>
              <a:buNone/>
            </a:pPr>
            <a:r>
              <a:rPr kumimoji="1" lang="en-US" altLang="ja-JP" sz="2400" dirty="0"/>
              <a:t>1. </a:t>
            </a:r>
            <a:r>
              <a:rPr kumimoji="1" lang="ja-JP" altLang="en-US" sz="2400" dirty="0"/>
              <a:t>ミュオンビームの生成・試料への照射</a:t>
            </a:r>
            <a:endParaRPr kumimoji="1" lang="en-US" altLang="ja-JP" sz="2400" dirty="0"/>
          </a:p>
          <a:p>
            <a:pPr marL="0" indent="0">
              <a:spcBef>
                <a:spcPts val="600"/>
              </a:spcBef>
              <a:buNone/>
            </a:pPr>
            <a:r>
              <a:rPr kumimoji="1" lang="en-US" altLang="ja-JP" sz="2400" dirty="0"/>
              <a:t> </a:t>
            </a:r>
          </a:p>
          <a:p>
            <a:pPr marL="0" indent="0">
              <a:spcBef>
                <a:spcPts val="600"/>
              </a:spcBef>
              <a:buNone/>
            </a:pPr>
            <a:endParaRPr lang="en-US" altLang="ja-JP" sz="2400" dirty="0"/>
          </a:p>
          <a:p>
            <a:pPr marL="0" indent="0">
              <a:spcBef>
                <a:spcPts val="600"/>
              </a:spcBef>
              <a:buNone/>
            </a:pPr>
            <a:endParaRPr lang="en-US" altLang="ja-JP" sz="2400" dirty="0"/>
          </a:p>
          <a:p>
            <a:pPr marL="0" indent="0">
              <a:spcBef>
                <a:spcPts val="1800"/>
              </a:spcBef>
              <a:buNone/>
            </a:pPr>
            <a:r>
              <a:rPr lang="en-US" altLang="ja-JP" sz="2400" dirty="0"/>
              <a:t>2.</a:t>
            </a:r>
            <a:r>
              <a:rPr lang="ja-JP" altLang="en-US" sz="2400" dirty="0"/>
              <a:t> 試料中に停止</a:t>
            </a:r>
            <a:endParaRPr lang="en-US" altLang="ja-JP" sz="2400" dirty="0"/>
          </a:p>
          <a:p>
            <a:pPr marL="0" indent="0">
              <a:spcBef>
                <a:spcPts val="1800"/>
              </a:spcBef>
              <a:buNone/>
            </a:pPr>
            <a:r>
              <a:rPr kumimoji="1" lang="en-US" altLang="ja-JP" sz="2400" dirty="0"/>
              <a:t>3. </a:t>
            </a:r>
            <a:r>
              <a:rPr kumimoji="1" lang="ja-JP" altLang="en-US" sz="2400" dirty="0"/>
              <a:t>周辺の電子スピン・核スピンと相互作用</a:t>
            </a:r>
            <a:endParaRPr kumimoji="1" lang="en-US" altLang="ja-JP" sz="2400" dirty="0"/>
          </a:p>
          <a:p>
            <a:pPr marL="0" indent="0">
              <a:spcBef>
                <a:spcPts val="1800"/>
              </a:spcBef>
              <a:buNone/>
            </a:pPr>
            <a:r>
              <a:rPr lang="en-US" altLang="ja-JP" sz="2400" dirty="0"/>
              <a:t>4. </a:t>
            </a:r>
            <a:r>
              <a:rPr lang="ja-JP" altLang="en-US" sz="2400" dirty="0"/>
              <a:t>ミュオンの</a:t>
            </a:r>
            <a:r>
              <a:rPr lang="en-US" altLang="ja-JP" sz="2400" dirty="0"/>
              <a:t>β</a:t>
            </a:r>
            <a:r>
              <a:rPr lang="ja-JP" altLang="en-US" sz="2400" dirty="0"/>
              <a:t>崩壊</a:t>
            </a:r>
            <a:endParaRPr lang="en-US" altLang="ja-JP" sz="2400" dirty="0"/>
          </a:p>
          <a:p>
            <a:pPr marL="0" indent="0">
              <a:buNone/>
            </a:pPr>
            <a:endParaRPr kumimoji="1" lang="ja-JP" altLang="en-US" sz="2400" dirty="0"/>
          </a:p>
        </p:txBody>
      </p:sp>
      <p:pic>
        <p:nvPicPr>
          <p:cNvPr id="5" name="図 4">
            <a:extLst>
              <a:ext uri="{FF2B5EF4-FFF2-40B4-BE49-F238E27FC236}">
                <a16:creationId xmlns:a16="http://schemas.microsoft.com/office/drawing/2014/main" id="{C51172AF-CC4A-48D0-B134-5F1E8F7AC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6141" y="470793"/>
            <a:ext cx="4035668" cy="2709663"/>
          </a:xfrm>
          <a:prstGeom prst="rect">
            <a:avLst/>
          </a:prstGeom>
        </p:spPr>
      </p:pic>
      <p:pic>
        <p:nvPicPr>
          <p:cNvPr id="7" name="図 6">
            <a:extLst>
              <a:ext uri="{FF2B5EF4-FFF2-40B4-BE49-F238E27FC236}">
                <a16:creationId xmlns:a16="http://schemas.microsoft.com/office/drawing/2014/main" id="{7E91DE56-F143-4C87-8542-5477CE22DA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361" y="3917085"/>
            <a:ext cx="4604745" cy="2101978"/>
          </a:xfrm>
          <a:prstGeom prst="rect">
            <a:avLst/>
          </a:prstGeom>
        </p:spPr>
      </p:pic>
      <p:pic>
        <p:nvPicPr>
          <p:cNvPr id="11" name="図 10">
            <a:extLst>
              <a:ext uri="{FF2B5EF4-FFF2-40B4-BE49-F238E27FC236}">
                <a16:creationId xmlns:a16="http://schemas.microsoft.com/office/drawing/2014/main" id="{B50F350E-1551-402B-A228-AEF61EDDEF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5749" y="5319149"/>
            <a:ext cx="3772498" cy="556358"/>
          </a:xfrm>
          <a:prstGeom prst="rect">
            <a:avLst/>
          </a:prstGeom>
        </p:spPr>
      </p:pic>
      <p:pic>
        <p:nvPicPr>
          <p:cNvPr id="9" name="図 8">
            <a:extLst>
              <a:ext uri="{FF2B5EF4-FFF2-40B4-BE49-F238E27FC236}">
                <a16:creationId xmlns:a16="http://schemas.microsoft.com/office/drawing/2014/main" id="{9BF3DD3C-43A6-47AE-ABFA-F1EAFAA8E2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5749" y="2434057"/>
            <a:ext cx="2889025" cy="633370"/>
          </a:xfrm>
          <a:prstGeom prst="rect">
            <a:avLst/>
          </a:prstGeom>
        </p:spPr>
      </p:pic>
      <p:pic>
        <p:nvPicPr>
          <p:cNvPr id="14" name="図 13">
            <a:extLst>
              <a:ext uri="{FF2B5EF4-FFF2-40B4-BE49-F238E27FC236}">
                <a16:creationId xmlns:a16="http://schemas.microsoft.com/office/drawing/2014/main" id="{75213055-BCC8-4A0F-B62E-117B3AC801A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766" r="20731" b="47461"/>
          <a:stretch/>
        </p:blipFill>
        <p:spPr>
          <a:xfrm>
            <a:off x="4627755" y="2282444"/>
            <a:ext cx="3204946" cy="931355"/>
          </a:xfrm>
          <a:prstGeom prst="rect">
            <a:avLst/>
          </a:prstGeom>
        </p:spPr>
      </p:pic>
      <p:sp>
        <p:nvSpPr>
          <p:cNvPr id="15" name="テキスト ボックス 14">
            <a:extLst>
              <a:ext uri="{FF2B5EF4-FFF2-40B4-BE49-F238E27FC236}">
                <a16:creationId xmlns:a16="http://schemas.microsoft.com/office/drawing/2014/main" id="{F1E9FD7A-8F39-4CD7-BAE1-BFDA8CE6E8A2}"/>
              </a:ext>
            </a:extLst>
          </p:cNvPr>
          <p:cNvSpPr txBox="1"/>
          <p:nvPr/>
        </p:nvSpPr>
        <p:spPr>
          <a:xfrm>
            <a:off x="4596124" y="3349877"/>
            <a:ext cx="3378386" cy="323165"/>
          </a:xfrm>
          <a:prstGeom prst="rect">
            <a:avLst/>
          </a:prstGeom>
          <a:noFill/>
        </p:spPr>
        <p:txBody>
          <a:bodyPr wrap="square" rtlCol="0">
            <a:spAutoFit/>
          </a:bodyPr>
          <a:lstStyle/>
          <a:p>
            <a:r>
              <a:rPr kumimoji="1" lang="ja-JP" altLang="en-US" sz="1500" u="sng" dirty="0">
                <a:solidFill>
                  <a:srgbClr val="B80000"/>
                </a:solidFill>
              </a:rPr>
              <a:t>運動量</a:t>
            </a:r>
            <a:r>
              <a:rPr lang="ja-JP" altLang="en-US" sz="1500" u="sng" dirty="0">
                <a:solidFill>
                  <a:srgbClr val="B80000"/>
                </a:solidFill>
              </a:rPr>
              <a:t>方向と逆向きに</a:t>
            </a:r>
            <a:r>
              <a:rPr lang="en-US" altLang="ja-JP" sz="1500" u="sng" dirty="0">
                <a:solidFill>
                  <a:srgbClr val="B80000"/>
                </a:solidFill>
              </a:rPr>
              <a:t>100</a:t>
            </a:r>
            <a:r>
              <a:rPr lang="ja-JP" altLang="en-US" sz="1500" u="sng" dirty="0">
                <a:solidFill>
                  <a:srgbClr val="B80000"/>
                </a:solidFill>
              </a:rPr>
              <a:t>％偏極する</a:t>
            </a:r>
            <a:endParaRPr kumimoji="1" lang="ja-JP" altLang="en-US" sz="1500" u="sng" dirty="0">
              <a:solidFill>
                <a:srgbClr val="B80000"/>
              </a:solidFill>
            </a:endParaRPr>
          </a:p>
        </p:txBody>
      </p:sp>
      <p:sp>
        <p:nvSpPr>
          <p:cNvPr id="16" name="テキスト ボックス 15">
            <a:extLst>
              <a:ext uri="{FF2B5EF4-FFF2-40B4-BE49-F238E27FC236}">
                <a16:creationId xmlns:a16="http://schemas.microsoft.com/office/drawing/2014/main" id="{EC79BCB8-B24A-40D5-8A0E-EF2AC51F8E56}"/>
              </a:ext>
            </a:extLst>
          </p:cNvPr>
          <p:cNvSpPr txBox="1"/>
          <p:nvPr/>
        </p:nvSpPr>
        <p:spPr>
          <a:xfrm>
            <a:off x="4627755" y="3152001"/>
            <a:ext cx="3738784" cy="276999"/>
          </a:xfrm>
          <a:prstGeom prst="rect">
            <a:avLst/>
          </a:prstGeom>
          <a:noFill/>
        </p:spPr>
        <p:txBody>
          <a:bodyPr wrap="square" rtlCol="0">
            <a:spAutoFit/>
          </a:bodyPr>
          <a:lstStyle/>
          <a:p>
            <a:r>
              <a:rPr kumimoji="1" lang="ja-JP" altLang="en-US" sz="600" dirty="0"/>
              <a:t>門野良典</a:t>
            </a:r>
            <a:r>
              <a:rPr lang="ja-JP" altLang="en-US" sz="600" dirty="0"/>
              <a:t>・</a:t>
            </a:r>
            <a:r>
              <a:rPr kumimoji="1" lang="ja-JP" altLang="en-US" sz="600" dirty="0"/>
              <a:t>足立伸一</a:t>
            </a:r>
            <a:r>
              <a:rPr lang="ja-JP" altLang="en-US" sz="600" dirty="0"/>
              <a:t>・</a:t>
            </a:r>
            <a:r>
              <a:rPr kumimoji="1" lang="ja-JP" altLang="en-US" sz="600" dirty="0"/>
              <a:t>小野寛太</a:t>
            </a:r>
            <a:r>
              <a:rPr lang="ja-JP" altLang="en-US" sz="600" dirty="0"/>
              <a:t>・</a:t>
            </a:r>
            <a:r>
              <a:rPr kumimoji="1" lang="ja-JP" altLang="en-US" sz="600" dirty="0"/>
              <a:t>稲田康宏</a:t>
            </a:r>
            <a:r>
              <a:rPr lang="ja-JP" altLang="en-US" sz="600" dirty="0"/>
              <a:t>・</a:t>
            </a:r>
            <a:r>
              <a:rPr kumimoji="1" lang="ja-JP" altLang="en-US" sz="600" dirty="0"/>
              <a:t>伊藤晋一</a:t>
            </a:r>
            <a:r>
              <a:rPr lang="ja-JP" altLang="en-US" sz="600" dirty="0"/>
              <a:t>・鬼柳喜明・大友季哉・鬼頭俊夫</a:t>
            </a:r>
            <a:endParaRPr lang="en-US" altLang="ja-JP" sz="600" dirty="0"/>
          </a:p>
          <a:p>
            <a:r>
              <a:rPr kumimoji="1" lang="ja-JP" altLang="en-US" sz="600" dirty="0"/>
              <a:t>　　（</a:t>
            </a:r>
            <a:r>
              <a:rPr kumimoji="1" lang="en-US" altLang="ja-JP" sz="600" dirty="0"/>
              <a:t>2013</a:t>
            </a:r>
            <a:r>
              <a:rPr kumimoji="1" lang="ja-JP" altLang="en-US" sz="600" dirty="0"/>
              <a:t>）</a:t>
            </a:r>
            <a:r>
              <a:rPr lang="en-US" altLang="ja-JP" sz="600" dirty="0"/>
              <a:t>『</a:t>
            </a:r>
            <a:r>
              <a:rPr lang="ja-JP" altLang="en-US" sz="600" dirty="0"/>
              <a:t>量子ビーム物質科学</a:t>
            </a:r>
            <a:r>
              <a:rPr lang="en-US" altLang="ja-JP" sz="600" dirty="0"/>
              <a:t>』</a:t>
            </a:r>
            <a:r>
              <a:rPr lang="ja-JP" altLang="en-US" sz="600" dirty="0"/>
              <a:t>共立出版</a:t>
            </a:r>
            <a:endParaRPr kumimoji="1" lang="ja-JP" altLang="en-US" sz="600" dirty="0"/>
          </a:p>
        </p:txBody>
      </p:sp>
      <p:sp>
        <p:nvSpPr>
          <p:cNvPr id="19" name="テキスト ボックス 18">
            <a:extLst>
              <a:ext uri="{FF2B5EF4-FFF2-40B4-BE49-F238E27FC236}">
                <a16:creationId xmlns:a16="http://schemas.microsoft.com/office/drawing/2014/main" id="{10CCE149-C01C-4D3B-9F73-273F4FFCE598}"/>
              </a:ext>
            </a:extLst>
          </p:cNvPr>
          <p:cNvSpPr txBox="1"/>
          <p:nvPr/>
        </p:nvSpPr>
        <p:spPr>
          <a:xfrm>
            <a:off x="7974510" y="3224246"/>
            <a:ext cx="4120687" cy="461665"/>
          </a:xfrm>
          <a:prstGeom prst="rect">
            <a:avLst/>
          </a:prstGeom>
          <a:noFill/>
        </p:spPr>
        <p:txBody>
          <a:bodyPr wrap="square" rtlCol="0">
            <a:spAutoFit/>
          </a:bodyPr>
          <a:lstStyle/>
          <a:p>
            <a:r>
              <a:rPr lang="ja-JP" altLang="en-US" sz="800" dirty="0"/>
              <a:t>高エネルギー加速器研究機構ホームページ「</a:t>
            </a:r>
            <a:r>
              <a:rPr lang="en-US" altLang="ja-JP" sz="800" dirty="0"/>
              <a:t>D1</a:t>
            </a:r>
            <a:r>
              <a:rPr lang="ja-JP" altLang="en-US" sz="800" dirty="0"/>
              <a:t>・</a:t>
            </a:r>
            <a:r>
              <a:rPr lang="en-US" altLang="ja-JP" sz="800" dirty="0"/>
              <a:t>D2</a:t>
            </a:r>
            <a:r>
              <a:rPr lang="ja-JP" altLang="en-US" sz="800" dirty="0"/>
              <a:t>：低速～高速汎用ミュオンビームライン」より引用</a:t>
            </a:r>
            <a:endParaRPr lang="en-US" altLang="ja-JP" sz="800" dirty="0">
              <a:hlinkClick r:id="rId7"/>
            </a:endParaRPr>
          </a:p>
          <a:p>
            <a:r>
              <a:rPr lang="en-US" altLang="ja-JP" sz="800" dirty="0">
                <a:hlinkClick r:id="rId7"/>
              </a:rPr>
              <a:t>https://www.kek.jp/ja/Facility/IMSS/MLF/MUSE/D1AndD2/</a:t>
            </a:r>
            <a:endParaRPr kumimoji="1" lang="ja-JP" altLang="en-US" sz="800" dirty="0"/>
          </a:p>
        </p:txBody>
      </p:sp>
      <p:sp>
        <p:nvSpPr>
          <p:cNvPr id="20" name="テキスト ボックス 19">
            <a:extLst>
              <a:ext uri="{FF2B5EF4-FFF2-40B4-BE49-F238E27FC236}">
                <a16:creationId xmlns:a16="http://schemas.microsoft.com/office/drawing/2014/main" id="{5234713E-9544-4012-8FE9-819169E0016A}"/>
              </a:ext>
            </a:extLst>
          </p:cNvPr>
          <p:cNvSpPr txBox="1"/>
          <p:nvPr/>
        </p:nvSpPr>
        <p:spPr>
          <a:xfrm>
            <a:off x="7338803" y="6083372"/>
            <a:ext cx="4798836" cy="215444"/>
          </a:xfrm>
          <a:prstGeom prst="rect">
            <a:avLst/>
          </a:prstGeom>
          <a:noFill/>
        </p:spPr>
        <p:txBody>
          <a:bodyPr wrap="square" rtlCol="0">
            <a:spAutoFit/>
          </a:bodyPr>
          <a:lstStyle/>
          <a:p>
            <a:r>
              <a:rPr kumimoji="1" lang="ja-JP" altLang="en-US" sz="800" dirty="0"/>
              <a:t>門野良典（</a:t>
            </a:r>
            <a:r>
              <a:rPr kumimoji="1" lang="en-US" altLang="ja-JP" sz="800" dirty="0"/>
              <a:t>2016</a:t>
            </a:r>
            <a:r>
              <a:rPr kumimoji="1" lang="ja-JP" altLang="en-US" sz="800" dirty="0"/>
              <a:t>）</a:t>
            </a:r>
            <a:r>
              <a:rPr kumimoji="1" lang="en-US" altLang="ja-JP" sz="800" dirty="0"/>
              <a:t>『</a:t>
            </a:r>
            <a:r>
              <a:rPr kumimoji="1" lang="ja-JP" altLang="en-US" sz="800" dirty="0"/>
              <a:t>ミュオンスピン回転法 謎の粒子ミュオンが拓く物質科学</a:t>
            </a:r>
            <a:r>
              <a:rPr kumimoji="1" lang="en-US" altLang="ja-JP" sz="800" dirty="0"/>
              <a:t>』</a:t>
            </a:r>
            <a:r>
              <a:rPr kumimoji="1" lang="ja-JP" altLang="en-US" sz="800" dirty="0"/>
              <a:t>共立出版</a:t>
            </a:r>
          </a:p>
        </p:txBody>
      </p:sp>
    </p:spTree>
    <p:extLst>
      <p:ext uri="{BB962C8B-B14F-4D97-AF65-F5344CB8AC3E}">
        <p14:creationId xmlns:p14="http://schemas.microsoft.com/office/powerpoint/2010/main" val="2488701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2AB887-A6CA-457A-88A8-9A3BD973C2E6}"/>
              </a:ext>
            </a:extLst>
          </p:cNvPr>
          <p:cNvSpPr>
            <a:spLocks noGrp="1"/>
          </p:cNvSpPr>
          <p:nvPr>
            <p:ph type="title"/>
          </p:nvPr>
        </p:nvSpPr>
        <p:spPr>
          <a:xfrm>
            <a:off x="838200" y="365125"/>
            <a:ext cx="10515600" cy="1325563"/>
          </a:xfrm>
        </p:spPr>
        <p:txBody>
          <a:bodyPr>
            <a:normAutofit/>
          </a:bodyPr>
          <a:lstStyle/>
          <a:p>
            <a:r>
              <a:rPr lang="en-US" altLang="ja-JP"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rPr>
              <a:t>µSR</a:t>
            </a:r>
            <a:r>
              <a:rPr lang="ja-JP" altLang="en-US"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rPr>
              <a:t>実験の概要</a:t>
            </a:r>
            <a:endParaRPr kumimoji="1" lang="ja-JP" altLang="en-US" sz="3600" dirty="0"/>
          </a:p>
        </p:txBody>
      </p:sp>
      <p:sp>
        <p:nvSpPr>
          <p:cNvPr id="6" name="コンテンツ プレースホルダー 5">
            <a:extLst>
              <a:ext uri="{FF2B5EF4-FFF2-40B4-BE49-F238E27FC236}">
                <a16:creationId xmlns:a16="http://schemas.microsoft.com/office/drawing/2014/main" id="{AF00DF28-7DD6-4288-827D-BA8D6F69A793}"/>
              </a:ext>
            </a:extLst>
          </p:cNvPr>
          <p:cNvSpPr>
            <a:spLocks noGrp="1"/>
          </p:cNvSpPr>
          <p:nvPr>
            <p:ph idx="1"/>
          </p:nvPr>
        </p:nvSpPr>
        <p:spPr>
          <a:xfrm>
            <a:off x="838200" y="1690688"/>
            <a:ext cx="10515600" cy="4486275"/>
          </a:xfrm>
        </p:spPr>
        <p:txBody>
          <a:bodyPr/>
          <a:lstStyle/>
          <a:p>
            <a:pPr marL="0" indent="0">
              <a:buNone/>
            </a:pPr>
            <a:r>
              <a:rPr lang="en-US" altLang="ja-JP" sz="2400" dirty="0"/>
              <a:t>5. </a:t>
            </a:r>
            <a:r>
              <a:rPr lang="ja-JP" altLang="en-US" sz="2400" dirty="0"/>
              <a:t>陽電子</a:t>
            </a:r>
            <a:r>
              <a:rPr lang="en-US" altLang="ja-JP" sz="2400" dirty="0"/>
              <a:t>(e</a:t>
            </a:r>
            <a:r>
              <a:rPr lang="en-US" altLang="ja-JP" sz="2400" baseline="30000" dirty="0"/>
              <a:t>+</a:t>
            </a:r>
            <a:r>
              <a:rPr lang="en-US" altLang="ja-JP" sz="2400" dirty="0"/>
              <a:t>)</a:t>
            </a:r>
            <a:r>
              <a:rPr lang="ja-JP" altLang="en-US" sz="2400" dirty="0"/>
              <a:t>の計測</a:t>
            </a:r>
          </a:p>
          <a:p>
            <a:pPr marL="0" indent="0">
              <a:buNone/>
            </a:pPr>
            <a:endParaRPr lang="ja-JP" altLang="en-US" dirty="0"/>
          </a:p>
        </p:txBody>
      </p:sp>
      <p:pic>
        <p:nvPicPr>
          <p:cNvPr id="8" name="コンテンツ プレースホルダー 4">
            <a:extLst>
              <a:ext uri="{FF2B5EF4-FFF2-40B4-BE49-F238E27FC236}">
                <a16:creationId xmlns:a16="http://schemas.microsoft.com/office/drawing/2014/main" id="{ACBC90A4-F1F7-428F-9494-93B8F162F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030" y="2236315"/>
            <a:ext cx="5508646" cy="3814163"/>
          </a:xfrm>
          <a:prstGeom prst="rect">
            <a:avLst/>
          </a:prstGeom>
        </p:spPr>
      </p:pic>
      <p:sp>
        <p:nvSpPr>
          <p:cNvPr id="9" name="テキスト ボックス 8">
            <a:extLst>
              <a:ext uri="{FF2B5EF4-FFF2-40B4-BE49-F238E27FC236}">
                <a16:creationId xmlns:a16="http://schemas.microsoft.com/office/drawing/2014/main" id="{254F6736-CF5C-4BC3-92CF-1C793AE3DAC4}"/>
              </a:ext>
            </a:extLst>
          </p:cNvPr>
          <p:cNvSpPr txBox="1"/>
          <p:nvPr/>
        </p:nvSpPr>
        <p:spPr>
          <a:xfrm>
            <a:off x="781465" y="6101967"/>
            <a:ext cx="6082381" cy="215444"/>
          </a:xfrm>
          <a:prstGeom prst="rect">
            <a:avLst/>
          </a:prstGeom>
          <a:noFill/>
        </p:spPr>
        <p:txBody>
          <a:bodyPr wrap="square" rtlCol="0">
            <a:spAutoFit/>
          </a:bodyPr>
          <a:lstStyle/>
          <a:p>
            <a:r>
              <a:rPr kumimoji="1" lang="ja-JP" altLang="en-US" sz="800" dirty="0"/>
              <a:t>門野良典（</a:t>
            </a:r>
            <a:r>
              <a:rPr kumimoji="1" lang="en-US" altLang="ja-JP" sz="800" dirty="0"/>
              <a:t>2016</a:t>
            </a:r>
            <a:r>
              <a:rPr kumimoji="1" lang="ja-JP" altLang="en-US" sz="800" dirty="0"/>
              <a:t>）</a:t>
            </a:r>
            <a:r>
              <a:rPr kumimoji="1" lang="en-US" altLang="ja-JP" sz="800" dirty="0"/>
              <a:t>『</a:t>
            </a:r>
            <a:r>
              <a:rPr kumimoji="1" lang="ja-JP" altLang="en-US" sz="800" dirty="0"/>
              <a:t>ミュオンスピン回転法 謎の粒子ミュオンが拓く物質科学</a:t>
            </a:r>
            <a:r>
              <a:rPr kumimoji="1" lang="en-US" altLang="ja-JP" sz="800" dirty="0"/>
              <a:t>』</a:t>
            </a:r>
            <a:r>
              <a:rPr kumimoji="1" lang="ja-JP" altLang="en-US" sz="800" dirty="0"/>
              <a:t>共立出版</a:t>
            </a:r>
          </a:p>
        </p:txBody>
      </p:sp>
      <p:sp>
        <p:nvSpPr>
          <p:cNvPr id="11" name="テキスト ボックス 10">
            <a:extLst>
              <a:ext uri="{FF2B5EF4-FFF2-40B4-BE49-F238E27FC236}">
                <a16:creationId xmlns:a16="http://schemas.microsoft.com/office/drawing/2014/main" id="{D50032A1-AE08-46E4-862C-796299A0277C}"/>
              </a:ext>
            </a:extLst>
          </p:cNvPr>
          <p:cNvSpPr txBox="1"/>
          <p:nvPr/>
        </p:nvSpPr>
        <p:spPr>
          <a:xfrm>
            <a:off x="6551242" y="2745563"/>
            <a:ext cx="5129274" cy="830997"/>
          </a:xfrm>
          <a:prstGeom prst="rect">
            <a:avLst/>
          </a:prstGeom>
          <a:noFill/>
        </p:spPr>
        <p:txBody>
          <a:bodyPr wrap="square" rtlCol="0">
            <a:spAutoFit/>
          </a:bodyPr>
          <a:lstStyle/>
          <a:p>
            <a:r>
              <a:rPr lang="ja-JP" altLang="en-US" sz="1600" dirty="0">
                <a:latin typeface="游ゴシック Medium" panose="020B0500000000000000" pitchFamily="50" charset="-128"/>
                <a:ea typeface="游ゴシック Medium" panose="020B0500000000000000" pitchFamily="50" charset="-128"/>
                <a:cs typeface="Arial" panose="020B0604020202020204" pitchFamily="34" charset="0"/>
              </a:rPr>
              <a:t>前方検出器</a:t>
            </a:r>
            <a:r>
              <a:rPr lang="en-US" altLang="ja-JP" sz="1600" dirty="0">
                <a:latin typeface="游ゴシック Medium" panose="020B0500000000000000" pitchFamily="50" charset="-128"/>
                <a:ea typeface="游ゴシック Medium" panose="020B0500000000000000" pitchFamily="50" charset="-128"/>
                <a:cs typeface="Arial" panose="020B0604020202020204" pitchFamily="34" charset="0"/>
              </a:rPr>
              <a:t>(F)</a:t>
            </a:r>
            <a:r>
              <a:rPr lang="ja-JP" altLang="en-US" sz="1600" dirty="0">
                <a:latin typeface="游ゴシック Medium" panose="020B0500000000000000" pitchFamily="50" charset="-128"/>
                <a:ea typeface="游ゴシック Medium" panose="020B0500000000000000" pitchFamily="50" charset="-128"/>
                <a:cs typeface="Arial" panose="020B0604020202020204" pitchFamily="34" charset="0"/>
              </a:rPr>
              <a:t>では、後方検出器</a:t>
            </a:r>
            <a:r>
              <a:rPr lang="en-US" altLang="ja-JP" sz="1600" dirty="0">
                <a:latin typeface="游ゴシック Medium" panose="020B0500000000000000" pitchFamily="50" charset="-128"/>
                <a:ea typeface="游ゴシック Medium" panose="020B0500000000000000" pitchFamily="50" charset="-128"/>
                <a:cs typeface="Arial" panose="020B0604020202020204" pitchFamily="34" charset="0"/>
              </a:rPr>
              <a:t>(B)</a:t>
            </a:r>
            <a:r>
              <a:rPr lang="ja-JP" altLang="en-US" sz="1600" dirty="0">
                <a:latin typeface="游ゴシック Medium" panose="020B0500000000000000" pitchFamily="50" charset="-128"/>
                <a:ea typeface="游ゴシック Medium" panose="020B0500000000000000" pitchFamily="50" charset="-128"/>
                <a:cs typeface="Arial" panose="020B0604020202020204" pitchFamily="34" charset="0"/>
              </a:rPr>
              <a:t>よりも多くの陽電子が検出される。この非対称度を観測することで、偏極度の時間変化を知ることができる。</a:t>
            </a:r>
          </a:p>
        </p:txBody>
      </p:sp>
      <p:sp>
        <p:nvSpPr>
          <p:cNvPr id="13" name="下矢印 7">
            <a:extLst>
              <a:ext uri="{FF2B5EF4-FFF2-40B4-BE49-F238E27FC236}">
                <a16:creationId xmlns:a16="http://schemas.microsoft.com/office/drawing/2014/main" id="{BB7BC8C3-1BEC-4A36-9624-BC9B04B00C87}"/>
              </a:ext>
            </a:extLst>
          </p:cNvPr>
          <p:cNvSpPr/>
          <p:nvPr/>
        </p:nvSpPr>
        <p:spPr>
          <a:xfrm>
            <a:off x="8082030" y="3708175"/>
            <a:ext cx="2067697" cy="595662"/>
          </a:xfrm>
          <a:prstGeom prst="downArrow">
            <a:avLst/>
          </a:prstGeom>
          <a:solidFill>
            <a:schemeClr val="accent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740DB6C7-4044-483C-81EB-8EBF534FF1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1242" y="141985"/>
            <a:ext cx="2382324" cy="2335212"/>
          </a:xfrm>
          <a:prstGeom prst="rect">
            <a:avLst/>
          </a:prstGeom>
        </p:spPr>
      </p:pic>
      <p:sp>
        <p:nvSpPr>
          <p:cNvPr id="16" name="テキスト ボックス 15">
            <a:extLst>
              <a:ext uri="{FF2B5EF4-FFF2-40B4-BE49-F238E27FC236}">
                <a16:creationId xmlns:a16="http://schemas.microsoft.com/office/drawing/2014/main" id="{EF19F6CC-88ED-4E87-B251-CEAD6032F0B6}"/>
              </a:ext>
            </a:extLst>
          </p:cNvPr>
          <p:cNvSpPr txBox="1"/>
          <p:nvPr/>
        </p:nvSpPr>
        <p:spPr>
          <a:xfrm>
            <a:off x="6171874" y="2448721"/>
            <a:ext cx="3219276" cy="184666"/>
          </a:xfrm>
          <a:prstGeom prst="rect">
            <a:avLst/>
          </a:prstGeom>
          <a:noFill/>
        </p:spPr>
        <p:txBody>
          <a:bodyPr wrap="square" rtlCol="0">
            <a:spAutoFit/>
          </a:bodyPr>
          <a:lstStyle/>
          <a:p>
            <a:r>
              <a:rPr kumimoji="1" lang="ja-JP" altLang="en-US" sz="600" dirty="0"/>
              <a:t>門野良典（</a:t>
            </a:r>
            <a:r>
              <a:rPr kumimoji="1" lang="en-US" altLang="ja-JP" sz="600" dirty="0"/>
              <a:t>2016</a:t>
            </a:r>
            <a:r>
              <a:rPr kumimoji="1" lang="ja-JP" altLang="en-US" sz="600" dirty="0"/>
              <a:t>）</a:t>
            </a:r>
            <a:r>
              <a:rPr kumimoji="1" lang="en-US" altLang="ja-JP" sz="600" dirty="0"/>
              <a:t>『</a:t>
            </a:r>
            <a:r>
              <a:rPr kumimoji="1" lang="ja-JP" altLang="en-US" sz="600" dirty="0"/>
              <a:t>ミュオンスピン回転法 謎の粒子ミュオンが拓く物質科学</a:t>
            </a:r>
            <a:r>
              <a:rPr kumimoji="1" lang="en-US" altLang="ja-JP" sz="600" dirty="0"/>
              <a:t>』</a:t>
            </a:r>
            <a:r>
              <a:rPr kumimoji="1" lang="ja-JP" altLang="en-US" sz="600" dirty="0"/>
              <a:t>共立出版</a:t>
            </a:r>
          </a:p>
        </p:txBody>
      </p:sp>
      <p:pic>
        <p:nvPicPr>
          <p:cNvPr id="18" name="図 17">
            <a:extLst>
              <a:ext uri="{FF2B5EF4-FFF2-40B4-BE49-F238E27FC236}">
                <a16:creationId xmlns:a16="http://schemas.microsoft.com/office/drawing/2014/main" id="{762E8240-F830-4FB4-950B-C3FD7B16E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15879" y="1298761"/>
            <a:ext cx="2381661" cy="612910"/>
          </a:xfrm>
          <a:prstGeom prst="rect">
            <a:avLst/>
          </a:prstGeom>
        </p:spPr>
      </p:pic>
      <p:pic>
        <p:nvPicPr>
          <p:cNvPr id="20" name="図 19">
            <a:extLst>
              <a:ext uri="{FF2B5EF4-FFF2-40B4-BE49-F238E27FC236}">
                <a16:creationId xmlns:a16="http://schemas.microsoft.com/office/drawing/2014/main" id="{F436CB9F-F8AF-4BA1-BDEC-84BF5493E6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3264" y="4867999"/>
            <a:ext cx="3465227" cy="722950"/>
          </a:xfrm>
          <a:prstGeom prst="rect">
            <a:avLst/>
          </a:prstGeom>
        </p:spPr>
      </p:pic>
      <p:sp>
        <p:nvSpPr>
          <p:cNvPr id="22" name="テキスト ボックス 21">
            <a:extLst>
              <a:ext uri="{FF2B5EF4-FFF2-40B4-BE49-F238E27FC236}">
                <a16:creationId xmlns:a16="http://schemas.microsoft.com/office/drawing/2014/main" id="{1FE3317D-2CBA-47B2-B056-BB00F06F2589}"/>
              </a:ext>
            </a:extLst>
          </p:cNvPr>
          <p:cNvSpPr txBox="1"/>
          <p:nvPr/>
        </p:nvSpPr>
        <p:spPr>
          <a:xfrm>
            <a:off x="6680268" y="4463048"/>
            <a:ext cx="4506596" cy="369332"/>
          </a:xfrm>
          <a:prstGeom prst="rect">
            <a:avLst/>
          </a:prstGeom>
          <a:noFill/>
        </p:spPr>
        <p:txBody>
          <a:bodyPr wrap="square" rtlCol="0">
            <a:spAutoFit/>
          </a:bodyPr>
          <a:lstStyle/>
          <a:p>
            <a:r>
              <a:rPr lang="en-US" altLang="ja-JP" u="sng" dirty="0"/>
              <a:t>µSR</a:t>
            </a:r>
            <a:r>
              <a:rPr lang="ja-JP" altLang="en-US" u="sng" dirty="0"/>
              <a:t>の時間スペクトル（非対称度）</a:t>
            </a:r>
            <a:endParaRPr kumimoji="1" lang="ja-JP" altLang="en-US" u="sng" dirty="0"/>
          </a:p>
        </p:txBody>
      </p:sp>
      <p:pic>
        <p:nvPicPr>
          <p:cNvPr id="24" name="図 23">
            <a:extLst>
              <a:ext uri="{FF2B5EF4-FFF2-40B4-BE49-F238E27FC236}">
                <a16:creationId xmlns:a16="http://schemas.microsoft.com/office/drawing/2014/main" id="{704EB3D4-C6E2-4C9D-BB2A-03084702D6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3264" y="5734035"/>
            <a:ext cx="3266008" cy="321952"/>
          </a:xfrm>
          <a:prstGeom prst="rect">
            <a:avLst/>
          </a:prstGeom>
        </p:spPr>
      </p:pic>
    </p:spTree>
    <p:extLst>
      <p:ext uri="{BB962C8B-B14F-4D97-AF65-F5344CB8AC3E}">
        <p14:creationId xmlns:p14="http://schemas.microsoft.com/office/powerpoint/2010/main" val="1534894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521AD6-AB26-41EF-8ADA-C3764C237316}"/>
              </a:ext>
            </a:extLst>
          </p:cNvPr>
          <p:cNvSpPr>
            <a:spLocks noGrp="1"/>
          </p:cNvSpPr>
          <p:nvPr>
            <p:ph type="title"/>
          </p:nvPr>
        </p:nvSpPr>
        <p:spPr/>
        <p:txBody>
          <a:bodyPr>
            <a:normAutofit/>
          </a:bodyPr>
          <a:lstStyle/>
          <a:p>
            <a:r>
              <a:rPr kumimoji="1" lang="ja-JP" altLang="en-US" sz="3600" dirty="0">
                <a:solidFill>
                  <a:schemeClr val="accent1">
                    <a:lumMod val="75000"/>
                  </a:schemeClr>
                </a:solidFill>
                <a:latin typeface="Arial" panose="020B0604020202020204" pitchFamily="34" charset="0"/>
                <a:ea typeface="游ゴシック Medium" panose="020B0500000000000000" pitchFamily="50" charset="-128"/>
                <a:cs typeface="Arial" panose="020B0604020202020204" pitchFamily="34" charset="0"/>
              </a:rPr>
              <a:t>緩和関数の定義</a:t>
            </a:r>
            <a:endParaRPr kumimoji="1" lang="ja-JP" altLang="en-US" sz="3600" dirty="0"/>
          </a:p>
        </p:txBody>
      </p:sp>
      <p:sp>
        <p:nvSpPr>
          <p:cNvPr id="3" name="コンテンツ プレースホルダー 2">
            <a:extLst>
              <a:ext uri="{FF2B5EF4-FFF2-40B4-BE49-F238E27FC236}">
                <a16:creationId xmlns:a16="http://schemas.microsoft.com/office/drawing/2014/main" id="{1316B7C8-BC1B-4C12-9A87-C92524D7763D}"/>
              </a:ext>
            </a:extLst>
          </p:cNvPr>
          <p:cNvSpPr>
            <a:spLocks noGrp="1"/>
          </p:cNvSpPr>
          <p:nvPr>
            <p:ph idx="1"/>
          </p:nvPr>
        </p:nvSpPr>
        <p:spPr>
          <a:xfrm>
            <a:off x="838200" y="1690688"/>
            <a:ext cx="10515600" cy="4486275"/>
          </a:xfrm>
        </p:spPr>
        <p:txBody>
          <a:bodyPr/>
          <a:lstStyle/>
          <a:p>
            <a:r>
              <a:rPr kumimoji="1" lang="ja-JP" altLang="en-US" sz="1800" u="sng" dirty="0"/>
              <a:t>縦緩和関数</a:t>
            </a:r>
            <a:br>
              <a:rPr kumimoji="1" lang="en-US" altLang="ja-JP" sz="1800" dirty="0"/>
            </a:br>
            <a:r>
              <a:rPr kumimoji="1" lang="ja-JP" altLang="en-US" sz="1800" dirty="0"/>
              <a:t>ゼロ磁場あるいは</a:t>
            </a:r>
            <a:r>
              <a:rPr kumimoji="1" lang="en-US" altLang="ja-JP" sz="1800" dirty="0"/>
              <a:t>z</a:t>
            </a:r>
            <a:r>
              <a:rPr lang="ja-JP" altLang="en-US" sz="1800" dirty="0"/>
              <a:t>方向に磁場を印加した場合</a:t>
            </a:r>
            <a:endParaRPr lang="en-US" altLang="ja-JP" sz="1800" dirty="0"/>
          </a:p>
          <a:p>
            <a:endParaRPr kumimoji="1" lang="en-US" altLang="ja-JP" sz="2400" dirty="0"/>
          </a:p>
          <a:p>
            <a:r>
              <a:rPr lang="ja-JP" altLang="en-US" sz="1800" dirty="0"/>
              <a:t>横緩和関数</a:t>
            </a:r>
            <a:br>
              <a:rPr lang="en-US" altLang="ja-JP" sz="1800" dirty="0"/>
            </a:br>
            <a:r>
              <a:rPr lang="en-US" altLang="ja-JP" sz="1800" dirty="0"/>
              <a:t>x</a:t>
            </a:r>
            <a:r>
              <a:rPr lang="ja-JP" altLang="en-US" sz="1800" dirty="0"/>
              <a:t>方向に磁場を印加した場合</a:t>
            </a:r>
            <a:endParaRPr kumimoji="1" lang="en-US" altLang="ja-JP" sz="1800" dirty="0"/>
          </a:p>
          <a:p>
            <a:pPr marL="0" indent="0">
              <a:buNone/>
            </a:pPr>
            <a:br>
              <a:rPr kumimoji="1" lang="en-US" altLang="ja-JP" dirty="0"/>
            </a:br>
            <a:endParaRPr kumimoji="1" lang="en-US" altLang="ja-JP" dirty="0"/>
          </a:p>
        </p:txBody>
      </p:sp>
      <p:pic>
        <p:nvPicPr>
          <p:cNvPr id="5" name="図 4">
            <a:extLst>
              <a:ext uri="{FF2B5EF4-FFF2-40B4-BE49-F238E27FC236}">
                <a16:creationId xmlns:a16="http://schemas.microsoft.com/office/drawing/2014/main" id="{FC2FAE9E-B65A-4709-90F1-A9C6CFC75C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4832" y="1595101"/>
            <a:ext cx="3672708" cy="2276272"/>
          </a:xfrm>
          <a:prstGeom prst="rect">
            <a:avLst/>
          </a:prstGeom>
        </p:spPr>
      </p:pic>
      <p:pic>
        <p:nvPicPr>
          <p:cNvPr id="7" name="図 6">
            <a:extLst>
              <a:ext uri="{FF2B5EF4-FFF2-40B4-BE49-F238E27FC236}">
                <a16:creationId xmlns:a16="http://schemas.microsoft.com/office/drawing/2014/main" id="{BBE7BEE4-07DA-4B25-A06F-80FF94488C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4832" y="3983562"/>
            <a:ext cx="3672708" cy="2383635"/>
          </a:xfrm>
          <a:prstGeom prst="rect">
            <a:avLst/>
          </a:prstGeom>
        </p:spPr>
      </p:pic>
      <p:sp>
        <p:nvSpPr>
          <p:cNvPr id="8" name="テキスト ボックス 7">
            <a:extLst>
              <a:ext uri="{FF2B5EF4-FFF2-40B4-BE49-F238E27FC236}">
                <a16:creationId xmlns:a16="http://schemas.microsoft.com/office/drawing/2014/main" id="{104595E3-4C95-41E9-83FF-62C4BE988AF2}"/>
              </a:ext>
            </a:extLst>
          </p:cNvPr>
          <p:cNvSpPr txBox="1"/>
          <p:nvPr/>
        </p:nvSpPr>
        <p:spPr>
          <a:xfrm>
            <a:off x="4358397" y="6435274"/>
            <a:ext cx="7717276" cy="215444"/>
          </a:xfrm>
          <a:prstGeom prst="rect">
            <a:avLst/>
          </a:prstGeom>
          <a:noFill/>
        </p:spPr>
        <p:txBody>
          <a:bodyPr wrap="square" rtlCol="0">
            <a:spAutoFit/>
          </a:bodyPr>
          <a:lstStyle/>
          <a:p>
            <a:r>
              <a:rPr kumimoji="1" lang="en-US" altLang="ja-JP" sz="800" dirty="0"/>
              <a:t>Alain </a:t>
            </a:r>
            <a:r>
              <a:rPr kumimoji="1" lang="en-US" altLang="ja-JP" sz="800" dirty="0" err="1"/>
              <a:t>Yaouanc</a:t>
            </a:r>
            <a:r>
              <a:rPr kumimoji="1" lang="en-US" altLang="ja-JP" sz="800" dirty="0"/>
              <a:t>, Pierre </a:t>
            </a:r>
            <a:r>
              <a:rPr kumimoji="1" lang="en-US" altLang="ja-JP" sz="800" dirty="0" err="1"/>
              <a:t>Dalmas</a:t>
            </a:r>
            <a:r>
              <a:rPr kumimoji="1" lang="en-US" altLang="ja-JP" sz="800" dirty="0"/>
              <a:t> de </a:t>
            </a:r>
            <a:r>
              <a:rPr kumimoji="1" lang="en-US" altLang="ja-JP" sz="800" dirty="0" err="1"/>
              <a:t>R</a:t>
            </a:r>
            <a:r>
              <a:rPr lang="en-US" altLang="ja-JP" sz="800" dirty="0" err="1"/>
              <a:t>é</a:t>
            </a:r>
            <a:r>
              <a:rPr kumimoji="1" lang="en-US" altLang="ja-JP" sz="800" dirty="0" err="1"/>
              <a:t>oitier</a:t>
            </a:r>
            <a:r>
              <a:rPr lang="en-US" altLang="ja-JP" sz="800" dirty="0"/>
              <a:t>, </a:t>
            </a:r>
            <a:r>
              <a:rPr kumimoji="1" lang="en-US" altLang="ja-JP" sz="800" dirty="0"/>
              <a:t> </a:t>
            </a:r>
            <a:r>
              <a:rPr kumimoji="1" lang="en-US" altLang="ja-JP" sz="800" i="1" dirty="0"/>
              <a:t>Muon Spin Rotation and </a:t>
            </a:r>
            <a:r>
              <a:rPr kumimoji="1" lang="en-US" altLang="ja-JP" sz="800" i="1" dirty="0" err="1"/>
              <a:t>Resonace</a:t>
            </a:r>
            <a:r>
              <a:rPr lang="en-US" altLang="ja-JP" sz="800" i="1" dirty="0"/>
              <a:t> : applications</a:t>
            </a:r>
            <a:r>
              <a:rPr lang="ja-JP" altLang="en-US" sz="800" i="1" dirty="0"/>
              <a:t>　</a:t>
            </a:r>
            <a:r>
              <a:rPr lang="en-US" altLang="ja-JP" sz="800" i="1" dirty="0"/>
              <a:t>to condensed matter </a:t>
            </a:r>
            <a:r>
              <a:rPr lang="en-US" altLang="ja-JP" sz="800" dirty="0"/>
              <a:t>(Oxford University Press, Oxford, 2011).</a:t>
            </a:r>
            <a:endParaRPr kumimoji="1" lang="ja-JP" altLang="en-US" sz="800" dirty="0"/>
          </a:p>
        </p:txBody>
      </p:sp>
      <p:pic>
        <p:nvPicPr>
          <p:cNvPr id="12" name="図 11">
            <a:extLst>
              <a:ext uri="{FF2B5EF4-FFF2-40B4-BE49-F238E27FC236}">
                <a16:creationId xmlns:a16="http://schemas.microsoft.com/office/drawing/2014/main" id="{6953D51B-7D81-4EE9-BDAE-ACC689C1D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5915" y="2305202"/>
            <a:ext cx="1654525" cy="391123"/>
          </a:xfrm>
          <a:prstGeom prst="rect">
            <a:avLst/>
          </a:prstGeom>
        </p:spPr>
      </p:pic>
      <p:pic>
        <p:nvPicPr>
          <p:cNvPr id="14" name="図 13">
            <a:extLst>
              <a:ext uri="{FF2B5EF4-FFF2-40B4-BE49-F238E27FC236}">
                <a16:creationId xmlns:a16="http://schemas.microsoft.com/office/drawing/2014/main" id="{15F3772B-38D7-436E-85D5-DFFB724CC0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6476" y="3428882"/>
            <a:ext cx="2582673" cy="442491"/>
          </a:xfrm>
          <a:prstGeom prst="rect">
            <a:avLst/>
          </a:prstGeom>
        </p:spPr>
      </p:pic>
      <p:pic>
        <p:nvPicPr>
          <p:cNvPr id="6" name="図 5">
            <a:extLst>
              <a:ext uri="{FF2B5EF4-FFF2-40B4-BE49-F238E27FC236}">
                <a16:creationId xmlns:a16="http://schemas.microsoft.com/office/drawing/2014/main" id="{3D7A4909-88BF-42CF-91F9-B5FA328F23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6476" y="4097955"/>
            <a:ext cx="5887582" cy="2138714"/>
          </a:xfrm>
          <a:prstGeom prst="rect">
            <a:avLst/>
          </a:prstGeom>
        </p:spPr>
      </p:pic>
    </p:spTree>
    <p:extLst>
      <p:ext uri="{BB962C8B-B14F-4D97-AF65-F5344CB8AC3E}">
        <p14:creationId xmlns:p14="http://schemas.microsoft.com/office/powerpoint/2010/main" val="2315699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4BFF7-3FC6-4517-A145-447A9246D6D7}"/>
              </a:ext>
            </a:extLst>
          </p:cNvPr>
          <p:cNvSpPr>
            <a:spLocks noGrp="1"/>
          </p:cNvSpPr>
          <p:nvPr>
            <p:ph type="title"/>
          </p:nvPr>
        </p:nvSpPr>
        <p:spPr/>
        <p:txBody>
          <a:bodyPr>
            <a:normAutofit/>
          </a:bodyPr>
          <a:lstStyle/>
          <a:p>
            <a:r>
              <a:rPr lang="ja-JP" altLang="en-US" sz="3200" dirty="0">
                <a:solidFill>
                  <a:schemeClr val="accent1">
                    <a:lumMod val="75000"/>
                  </a:schemeClr>
                </a:solidFill>
                <a:latin typeface="游ゴシック Medium" panose="020B0500000000000000" pitchFamily="50" charset="-128"/>
                <a:ea typeface="游ゴシック Medium" panose="020B0500000000000000" pitchFamily="50" charset="-128"/>
              </a:rPr>
              <a:t>縦緩和関数の統計的アプローチ（静的な磁場分布）</a:t>
            </a:r>
            <a:endParaRPr kumimoji="1" lang="ja-JP" altLang="en-US" sz="3200" dirty="0"/>
          </a:p>
        </p:txBody>
      </p:sp>
      <p:sp>
        <p:nvSpPr>
          <p:cNvPr id="3" name="コンテンツ プレースホルダー 2">
            <a:extLst>
              <a:ext uri="{FF2B5EF4-FFF2-40B4-BE49-F238E27FC236}">
                <a16:creationId xmlns:a16="http://schemas.microsoft.com/office/drawing/2014/main" id="{4EFEBB23-7EF1-4A38-8762-AB7BA42E25FB}"/>
              </a:ext>
            </a:extLst>
          </p:cNvPr>
          <p:cNvSpPr>
            <a:spLocks noGrp="1"/>
          </p:cNvSpPr>
          <p:nvPr>
            <p:ph idx="1"/>
          </p:nvPr>
        </p:nvSpPr>
        <p:spPr>
          <a:xfrm>
            <a:off x="838200" y="1690688"/>
            <a:ext cx="10515600" cy="4486275"/>
          </a:xfrm>
        </p:spPr>
        <p:txBody>
          <a:bodyPr>
            <a:normAutofit/>
          </a:bodyPr>
          <a:lstStyle/>
          <a:p>
            <a:pPr marL="0" indent="0">
              <a:buNone/>
            </a:pPr>
            <a:r>
              <a:rPr kumimoji="1" lang="ja-JP" altLang="en-US" sz="2000" dirty="0"/>
              <a:t>多数のミュオンを物質中に注入した</a:t>
            </a:r>
            <a:r>
              <a:rPr lang="ja-JP" altLang="en-US" sz="2000" dirty="0"/>
              <a:t>とき</a:t>
            </a:r>
            <a:r>
              <a:rPr kumimoji="1" lang="ja-JP" altLang="en-US" sz="2000" dirty="0"/>
              <a:t>、緩和関数は物質中</a:t>
            </a:r>
            <a:r>
              <a:rPr lang="ja-JP" altLang="en-US" sz="2000" dirty="0"/>
              <a:t>の静的な磁場分布</a:t>
            </a:r>
            <a:r>
              <a:rPr lang="en-US" altLang="ja-JP" sz="2000" b="1" dirty="0"/>
              <a:t>B</a:t>
            </a:r>
            <a:r>
              <a:rPr lang="en-US" altLang="ja-JP" sz="2000" dirty="0"/>
              <a:t>(</a:t>
            </a:r>
            <a:r>
              <a:rPr lang="en-US" altLang="ja-JP" sz="2000" b="1" dirty="0"/>
              <a:t>r</a:t>
            </a:r>
            <a:r>
              <a:rPr lang="en-US" altLang="ja-JP" sz="2000" dirty="0"/>
              <a:t>)</a:t>
            </a:r>
            <a:r>
              <a:rPr lang="ja-JP" altLang="en-US" sz="2000" dirty="0" err="1"/>
              <a:t>に依</a:t>
            </a:r>
            <a:r>
              <a:rPr lang="ja-JP" altLang="en-US" sz="2000" dirty="0"/>
              <a:t>存するため、</a:t>
            </a:r>
            <a:r>
              <a:rPr lang="en-US" altLang="ja-JP" sz="2000" b="1" dirty="0"/>
              <a:t>B</a:t>
            </a:r>
            <a:r>
              <a:rPr lang="en-US" altLang="ja-JP" sz="2000" dirty="0"/>
              <a:t>(</a:t>
            </a:r>
            <a:r>
              <a:rPr lang="en-US" altLang="ja-JP" sz="2000" b="1" dirty="0"/>
              <a:t>r</a:t>
            </a:r>
            <a:r>
              <a:rPr lang="en-US" altLang="ja-JP" sz="2000" dirty="0"/>
              <a:t>)</a:t>
            </a:r>
            <a:r>
              <a:rPr lang="ja-JP" altLang="en-US" sz="2000" dirty="0"/>
              <a:t>の密度分布</a:t>
            </a:r>
            <a:br>
              <a:rPr lang="en-US" altLang="ja-JP" sz="2000" dirty="0"/>
            </a:br>
            <a:br>
              <a:rPr lang="en-US" altLang="ja-JP" sz="2000" dirty="0"/>
            </a:br>
            <a:br>
              <a:rPr lang="en-US" altLang="ja-JP" sz="2000" dirty="0"/>
            </a:br>
            <a:br>
              <a:rPr lang="en-US" altLang="ja-JP" sz="2000" dirty="0"/>
            </a:br>
            <a:br>
              <a:rPr lang="en-US" altLang="ja-JP" sz="2000" dirty="0"/>
            </a:br>
            <a:r>
              <a:rPr lang="ja-JP" altLang="en-US" sz="2000" dirty="0"/>
              <a:t>を用いてスピン偏極の時間発展は</a:t>
            </a:r>
            <a:br>
              <a:rPr lang="en-US" altLang="ja-JP" sz="2000" dirty="0"/>
            </a:br>
            <a:br>
              <a:rPr lang="en-US" altLang="ja-JP" sz="2000" dirty="0"/>
            </a:br>
            <a:br>
              <a:rPr lang="en-US" altLang="ja-JP" sz="2000" dirty="0"/>
            </a:br>
            <a:br>
              <a:rPr lang="en-US" altLang="ja-JP" sz="2000" dirty="0"/>
            </a:br>
            <a:br>
              <a:rPr lang="en-US" altLang="ja-JP" sz="2000" dirty="0"/>
            </a:br>
            <a:br>
              <a:rPr lang="en-US" altLang="ja-JP" sz="2000" dirty="0"/>
            </a:br>
            <a:r>
              <a:rPr lang="ja-JP" altLang="en-US" sz="2000" dirty="0"/>
              <a:t>と表すことができる。</a:t>
            </a:r>
            <a:endParaRPr lang="en-US" altLang="ja-JP" sz="2000" dirty="0"/>
          </a:p>
        </p:txBody>
      </p:sp>
      <p:pic>
        <p:nvPicPr>
          <p:cNvPr id="5" name="図 4">
            <a:extLst>
              <a:ext uri="{FF2B5EF4-FFF2-40B4-BE49-F238E27FC236}">
                <a16:creationId xmlns:a16="http://schemas.microsoft.com/office/drawing/2014/main" id="{C8679630-BE61-4C1B-92AE-7D831C3A3B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8604" y="2544627"/>
            <a:ext cx="5473430" cy="471624"/>
          </a:xfrm>
          <a:prstGeom prst="rect">
            <a:avLst/>
          </a:prstGeom>
        </p:spPr>
      </p:pic>
      <p:pic>
        <p:nvPicPr>
          <p:cNvPr id="7" name="図 6">
            <a:extLst>
              <a:ext uri="{FF2B5EF4-FFF2-40B4-BE49-F238E27FC236}">
                <a16:creationId xmlns:a16="http://schemas.microsoft.com/office/drawing/2014/main" id="{41FD988C-5289-4992-ACED-0BD00F2B9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604" y="3933825"/>
            <a:ext cx="5862732" cy="829650"/>
          </a:xfrm>
          <a:prstGeom prst="rect">
            <a:avLst/>
          </a:prstGeom>
        </p:spPr>
      </p:pic>
    </p:spTree>
    <p:extLst>
      <p:ext uri="{BB962C8B-B14F-4D97-AF65-F5344CB8AC3E}">
        <p14:creationId xmlns:p14="http://schemas.microsoft.com/office/powerpoint/2010/main" val="388662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5357A6-79ED-4683-A181-7E5D694E7B87}"/>
              </a:ext>
            </a:extLst>
          </p:cNvPr>
          <p:cNvSpPr>
            <a:spLocks noGrp="1"/>
          </p:cNvSpPr>
          <p:nvPr>
            <p:ph type="title"/>
          </p:nvPr>
        </p:nvSpPr>
        <p:spPr/>
        <p:txBody>
          <a:bodyPr>
            <a:normAutofit/>
          </a:bodyPr>
          <a:lstStyle/>
          <a:p>
            <a:r>
              <a:rPr lang="ja-JP" altLang="en-US" sz="3600" dirty="0">
                <a:solidFill>
                  <a:schemeClr val="accent1">
                    <a:lumMod val="75000"/>
                  </a:schemeClr>
                </a:solidFill>
                <a:latin typeface="游ゴシック Medium" panose="020B0500000000000000" pitchFamily="50" charset="-128"/>
                <a:ea typeface="游ゴシック Medium" panose="020B0500000000000000" pitchFamily="50" charset="-128"/>
              </a:rPr>
              <a:t>磁性と縦緩和関数</a:t>
            </a:r>
            <a:endParaRPr kumimoji="1" lang="ja-JP" altLang="en-US" sz="3600" dirty="0"/>
          </a:p>
        </p:txBody>
      </p:sp>
      <p:sp>
        <p:nvSpPr>
          <p:cNvPr id="3" name="コンテンツ プレースホルダー 2">
            <a:extLst>
              <a:ext uri="{FF2B5EF4-FFF2-40B4-BE49-F238E27FC236}">
                <a16:creationId xmlns:a16="http://schemas.microsoft.com/office/drawing/2014/main" id="{8B7696F9-9313-4054-9601-43AC1A905B62}"/>
              </a:ext>
            </a:extLst>
          </p:cNvPr>
          <p:cNvSpPr>
            <a:spLocks noGrp="1"/>
          </p:cNvSpPr>
          <p:nvPr>
            <p:ph idx="1"/>
          </p:nvPr>
        </p:nvSpPr>
        <p:spPr>
          <a:xfrm>
            <a:off x="838200" y="1690688"/>
            <a:ext cx="10515600" cy="4716597"/>
          </a:xfrm>
        </p:spPr>
        <p:txBody>
          <a:bodyPr/>
          <a:lstStyle/>
          <a:p>
            <a:r>
              <a:rPr kumimoji="1" lang="ja-JP" altLang="en-US" sz="2000" dirty="0"/>
              <a:t>非磁性体の場合（非磁性金属、非磁性絶縁体</a:t>
            </a:r>
            <a:r>
              <a:rPr lang="ja-JP" altLang="en-US" sz="2000" dirty="0"/>
              <a:t>など）</a:t>
            </a:r>
            <a:br>
              <a:rPr lang="en-US" altLang="ja-JP" sz="2000" dirty="0"/>
            </a:br>
            <a:r>
              <a:rPr lang="ja-JP" altLang="en-US" sz="1800" dirty="0"/>
              <a:t>電子スピンの揺らぎが速く観測にかからない為、核スピンとの</a:t>
            </a:r>
            <a:r>
              <a:rPr lang="en-US" altLang="ja-JP" sz="1800" dirty="0"/>
              <a:t>dipolar interaction</a:t>
            </a:r>
            <a:r>
              <a:rPr lang="ja-JP" altLang="en-US" sz="1800" dirty="0"/>
              <a:t>のみを考える</a:t>
            </a:r>
            <a:r>
              <a:rPr lang="en-US" altLang="ja-JP" sz="1800" dirty="0"/>
              <a:t>  </a:t>
            </a:r>
            <a:br>
              <a:rPr lang="en-US" altLang="ja-JP" sz="1800" dirty="0"/>
            </a:br>
            <a:br>
              <a:rPr lang="en-US" altLang="ja-JP" sz="1800" dirty="0"/>
            </a:br>
            <a:r>
              <a:rPr lang="en-US" altLang="ja-JP" sz="1600" dirty="0"/>
              <a:t>a) n(B</a:t>
            </a:r>
            <a:r>
              <a:rPr lang="en-US" altLang="ja-JP" sz="1600" baseline="-25000" dirty="0"/>
              <a:t>α</a:t>
            </a:r>
            <a:r>
              <a:rPr lang="en-US" altLang="ja-JP" sz="1600" dirty="0"/>
              <a:t>)</a:t>
            </a:r>
            <a:r>
              <a:rPr lang="ja-JP" altLang="en-US" sz="1600" dirty="0"/>
              <a:t>がガウス分布に従う場合</a:t>
            </a:r>
            <a:br>
              <a:rPr lang="en-US" altLang="ja-JP" sz="1800" dirty="0"/>
            </a:br>
            <a:br>
              <a:rPr lang="en-US" altLang="ja-JP" sz="1800" dirty="0"/>
            </a:br>
            <a:br>
              <a:rPr lang="en-US" altLang="ja-JP" sz="1800" dirty="0"/>
            </a:br>
            <a:br>
              <a:rPr lang="en-US" altLang="ja-JP" sz="1800" dirty="0"/>
            </a:br>
            <a:br>
              <a:rPr lang="en-US" altLang="ja-JP" sz="1800" dirty="0"/>
            </a:br>
            <a:br>
              <a:rPr lang="en-US" altLang="ja-JP" sz="1800" dirty="0"/>
            </a:br>
            <a:br>
              <a:rPr lang="en-US" altLang="ja-JP" sz="1800" dirty="0"/>
            </a:br>
            <a:r>
              <a:rPr lang="en-US" altLang="ja-JP" sz="1600" dirty="0"/>
              <a:t>b) n(B</a:t>
            </a:r>
            <a:r>
              <a:rPr lang="en-US" altLang="ja-JP" sz="1600" baseline="-25000" dirty="0"/>
              <a:t>α</a:t>
            </a:r>
            <a:r>
              <a:rPr lang="en-US" altLang="ja-JP" sz="1600" dirty="0"/>
              <a:t>)</a:t>
            </a:r>
            <a:r>
              <a:rPr lang="ja-JP" altLang="en-US" sz="1600" dirty="0"/>
              <a:t>がローレンツ分布に従う場合</a:t>
            </a:r>
            <a:endParaRPr lang="en-US" altLang="ja-JP" sz="1600" dirty="0"/>
          </a:p>
          <a:p>
            <a:pPr marL="0" indent="0">
              <a:buNone/>
            </a:pPr>
            <a:endParaRPr lang="en-US" altLang="ja-JP" dirty="0"/>
          </a:p>
        </p:txBody>
      </p:sp>
      <p:pic>
        <p:nvPicPr>
          <p:cNvPr id="5" name="図 4">
            <a:extLst>
              <a:ext uri="{FF2B5EF4-FFF2-40B4-BE49-F238E27FC236}">
                <a16:creationId xmlns:a16="http://schemas.microsoft.com/office/drawing/2014/main" id="{8FEE430F-9679-4C05-B88F-443963DE11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3175" y="2775498"/>
            <a:ext cx="3382099" cy="569393"/>
          </a:xfrm>
          <a:prstGeom prst="rect">
            <a:avLst/>
          </a:prstGeom>
        </p:spPr>
      </p:pic>
      <p:pic>
        <p:nvPicPr>
          <p:cNvPr id="9" name="図 8">
            <a:extLst>
              <a:ext uri="{FF2B5EF4-FFF2-40B4-BE49-F238E27FC236}">
                <a16:creationId xmlns:a16="http://schemas.microsoft.com/office/drawing/2014/main" id="{D422FDA3-E981-43DD-BA38-2ED7BAE9B3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1604" y="3425443"/>
            <a:ext cx="3046090" cy="548976"/>
          </a:xfrm>
          <a:prstGeom prst="rect">
            <a:avLst/>
          </a:prstGeom>
        </p:spPr>
      </p:pic>
      <p:pic>
        <p:nvPicPr>
          <p:cNvPr id="11" name="図 10">
            <a:extLst>
              <a:ext uri="{FF2B5EF4-FFF2-40B4-BE49-F238E27FC236}">
                <a16:creationId xmlns:a16="http://schemas.microsoft.com/office/drawing/2014/main" id="{BD8D3D51-88DA-4FB5-9A15-5BE08E48D1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8439" y="2927527"/>
            <a:ext cx="959195" cy="265333"/>
          </a:xfrm>
          <a:prstGeom prst="rect">
            <a:avLst/>
          </a:prstGeom>
        </p:spPr>
      </p:pic>
      <p:sp>
        <p:nvSpPr>
          <p:cNvPr id="13" name="テキスト ボックス 12">
            <a:extLst>
              <a:ext uri="{FF2B5EF4-FFF2-40B4-BE49-F238E27FC236}">
                <a16:creationId xmlns:a16="http://schemas.microsoft.com/office/drawing/2014/main" id="{0A0A2E46-367C-448C-901F-660A74CE665C}"/>
              </a:ext>
            </a:extLst>
          </p:cNvPr>
          <p:cNvSpPr txBox="1"/>
          <p:nvPr/>
        </p:nvSpPr>
        <p:spPr>
          <a:xfrm>
            <a:off x="4642294" y="3509998"/>
            <a:ext cx="2679392" cy="369332"/>
          </a:xfrm>
          <a:prstGeom prst="rect">
            <a:avLst/>
          </a:prstGeom>
          <a:noFill/>
        </p:spPr>
        <p:txBody>
          <a:bodyPr wrap="square" rtlCol="0">
            <a:spAutoFit/>
          </a:bodyPr>
          <a:lstStyle/>
          <a:p>
            <a:r>
              <a:rPr kumimoji="1" lang="en-US" altLang="ja-JP" dirty="0"/>
              <a:t>: </a:t>
            </a:r>
            <a:r>
              <a:rPr kumimoji="1" lang="en-US" altLang="ja-JP" u="sng" dirty="0"/>
              <a:t>Kubo-</a:t>
            </a:r>
            <a:r>
              <a:rPr kumimoji="1" lang="en-US" altLang="ja-JP" u="sng" dirty="0" err="1"/>
              <a:t>Toyabe</a:t>
            </a:r>
            <a:r>
              <a:rPr kumimoji="1" lang="en-US" altLang="ja-JP" u="sng" dirty="0"/>
              <a:t> function</a:t>
            </a:r>
            <a:endParaRPr kumimoji="1" lang="ja-JP" altLang="en-US" u="sng" dirty="0"/>
          </a:p>
        </p:txBody>
      </p:sp>
      <p:pic>
        <p:nvPicPr>
          <p:cNvPr id="15" name="図 14">
            <a:extLst>
              <a:ext uri="{FF2B5EF4-FFF2-40B4-BE49-F238E27FC236}">
                <a16:creationId xmlns:a16="http://schemas.microsoft.com/office/drawing/2014/main" id="{F9FB965C-D89E-44AD-BED0-7F647AF46E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1604" y="5345064"/>
            <a:ext cx="2598617" cy="429183"/>
          </a:xfrm>
          <a:prstGeom prst="rect">
            <a:avLst/>
          </a:prstGeom>
        </p:spPr>
      </p:pic>
      <p:pic>
        <p:nvPicPr>
          <p:cNvPr id="17" name="図 16">
            <a:extLst>
              <a:ext uri="{FF2B5EF4-FFF2-40B4-BE49-F238E27FC236}">
                <a16:creationId xmlns:a16="http://schemas.microsoft.com/office/drawing/2014/main" id="{C216B134-8AA7-4516-AEF2-30F9B41CD2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1604" y="4599401"/>
            <a:ext cx="3117426" cy="553374"/>
          </a:xfrm>
          <a:prstGeom prst="rect">
            <a:avLst/>
          </a:prstGeom>
        </p:spPr>
      </p:pic>
    </p:spTree>
    <p:extLst>
      <p:ext uri="{BB962C8B-B14F-4D97-AF65-F5344CB8AC3E}">
        <p14:creationId xmlns:p14="http://schemas.microsoft.com/office/powerpoint/2010/main" val="19332797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14340</TotalTime>
  <Words>1011</Words>
  <Application>Microsoft Office PowerPoint</Application>
  <PresentationFormat>ワイド画面</PresentationFormat>
  <Paragraphs>130</Paragraphs>
  <Slides>18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Arial Unicode MS</vt:lpstr>
      <vt:lpstr>游ゴシック</vt:lpstr>
      <vt:lpstr>游ゴシック Light</vt:lpstr>
      <vt:lpstr>游ゴシック Medium</vt:lpstr>
      <vt:lpstr>Arial</vt:lpstr>
      <vt:lpstr>Office テーマ</vt:lpstr>
      <vt:lpstr>散逸系の量子階層方程式を用いた µSRのスペクトルのシミュレーションと解析</vt:lpstr>
      <vt:lpstr>µSRとは何か</vt:lpstr>
      <vt:lpstr>他の実験法との比較</vt:lpstr>
      <vt:lpstr>µSRの実験施設</vt:lpstr>
      <vt:lpstr>µSR実験の概要</vt:lpstr>
      <vt:lpstr>µSR実験の概要</vt:lpstr>
      <vt:lpstr>緩和関数の定義</vt:lpstr>
      <vt:lpstr>縦緩和関数の統計的アプローチ（静的な磁場分布）</vt:lpstr>
      <vt:lpstr>磁性と縦緩和関数</vt:lpstr>
      <vt:lpstr>磁性と縦緩和関数</vt:lpstr>
      <vt:lpstr>縦緩和関数の量子力学的アプローチ</vt:lpstr>
      <vt:lpstr>内部磁場のゆらぎの効果</vt:lpstr>
      <vt:lpstr>Model </vt:lpstr>
      <vt:lpstr>数値計算</vt:lpstr>
      <vt:lpstr>　結果</vt:lpstr>
      <vt:lpstr>　結果</vt:lpstr>
      <vt:lpstr>strong collision model と Gauss-Markov過程</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ミュオンスピン回転法 と 磁気共鳴</dc:title>
  <dc:creator>HIDEAKI</dc:creator>
  <cp:lastModifiedBy>高橋 秀顕</cp:lastModifiedBy>
  <cp:revision>253</cp:revision>
  <dcterms:created xsi:type="dcterms:W3CDTF">2018-10-10T10:21:36Z</dcterms:created>
  <dcterms:modified xsi:type="dcterms:W3CDTF">2019-09-02T05:03:13Z</dcterms:modified>
</cp:coreProperties>
</file>